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59" r:id="rId3"/>
    <p:sldId id="261" r:id="rId4"/>
    <p:sldId id="265" r:id="rId5"/>
    <p:sldId id="262" r:id="rId6"/>
    <p:sldId id="260" r:id="rId7"/>
    <p:sldId id="266" r:id="rId8"/>
    <p:sldId id="263" r:id="rId9"/>
    <p:sldId id="267" r:id="rId10"/>
    <p:sldId id="273" r:id="rId11"/>
    <p:sldId id="25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1" autoAdjust="0"/>
    <p:restoredTop sz="94737" autoAdjust="0"/>
  </p:normalViewPr>
  <p:slideViewPr>
    <p:cSldViewPr>
      <p:cViewPr varScale="1">
        <p:scale>
          <a:sx n="54" d="100"/>
          <a:sy n="54" d="100"/>
        </p:scale>
        <p:origin x="98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5608F-678B-462C-84F5-D6F675934D41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7B52B-DFC7-4E60-BD20-257A4BF68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4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B52B-DFC7-4E60-BD20-257A4BF686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2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1349-7B29-45A6-96EC-674D330EBBE4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8E5E-FCC9-40F0-8840-39B9E9637E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1349-7B29-45A6-96EC-674D330EBBE4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8E5E-FCC9-40F0-8840-39B9E9637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1349-7B29-45A6-96EC-674D330EBBE4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8E5E-FCC9-40F0-8840-39B9E9637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1349-7B29-45A6-96EC-674D330EBBE4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8E5E-FCC9-40F0-8840-39B9E9637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1349-7B29-45A6-96EC-674D330EBBE4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8E5E-FCC9-40F0-8840-39B9E9637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1349-7B29-45A6-96EC-674D330EBBE4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8E5E-FCC9-40F0-8840-39B9E9637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1349-7B29-45A6-96EC-674D330EBBE4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8E5E-FCC9-40F0-8840-39B9E9637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1349-7B29-45A6-96EC-674D330EBBE4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8E5E-FCC9-40F0-8840-39B9E9637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1349-7B29-45A6-96EC-674D330EBBE4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8E5E-FCC9-40F0-8840-39B9E9637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1349-7B29-45A6-96EC-674D330EBBE4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8E5E-FCC9-40F0-8840-39B9E9637E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63A1349-7B29-45A6-96EC-674D330EBBE4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0998E5E-FCC9-40F0-8840-39B9E9637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63A1349-7B29-45A6-96EC-674D330EBBE4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0998E5E-FCC9-40F0-8840-39B9E9637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Semicolon, colon, Run-on Sentences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8852" name="Picture 4" descr="http://ncowie.files.wordpress.com/2010/09/chickensemicol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8600"/>
            <a:ext cx="4269572" cy="2743200"/>
          </a:xfrm>
          <a:prstGeom prst="rect">
            <a:avLst/>
          </a:prstGeom>
          <a:noFill/>
        </p:spPr>
      </p:pic>
      <p:pic>
        <p:nvPicPr>
          <p:cNvPr id="78854" name="Picture 6" descr="https://jicsweb1.dom.edu/ics/icsfs/semicolon.jpg?target=a1e0b5e7-0691-4781-b6b2-b9b1aa112b7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8600"/>
            <a:ext cx="40386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Raiders!!!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62" name="Picture 2" descr="http://blogs.westword.com/latestword/raiders_fan_artic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4286250" cy="2857500"/>
          </a:xfrm>
          <a:prstGeom prst="rect">
            <a:avLst/>
          </a:prstGeom>
          <a:noFill/>
        </p:spPr>
      </p:pic>
      <p:pic>
        <p:nvPicPr>
          <p:cNvPr id="92164" name="Picture 4" descr="http://urbansportstalk.files.wordpress.com/2008/03/trophi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828800"/>
            <a:ext cx="2857500" cy="3276601"/>
          </a:xfrm>
          <a:prstGeom prst="rect">
            <a:avLst/>
          </a:prstGeom>
          <a:noFill/>
        </p:spPr>
      </p:pic>
      <p:pic>
        <p:nvPicPr>
          <p:cNvPr id="92166" name="Picture 6" descr="http://whosright.com/uploads/5R2niw_raider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4419600"/>
            <a:ext cx="2743200" cy="2193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Run-on Sentences </a:t>
            </a:r>
            <a:r>
              <a:rPr lang="en-US" dirty="0" smtClean="0"/>
              <a:t>(blah, blah, blah, blah, blah….)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run-on sentence occurs when two </a:t>
            </a:r>
            <a:r>
              <a:rPr lang="en-US" b="1" i="1" u="sng" dirty="0"/>
              <a:t>or more</a:t>
            </a:r>
            <a:r>
              <a:rPr lang="en-US" dirty="0"/>
              <a:t> independent </a:t>
            </a:r>
            <a:r>
              <a:rPr lang="en-US" b="1" i="1" u="sng" dirty="0"/>
              <a:t>clauses</a:t>
            </a:r>
            <a:r>
              <a:rPr lang="en-US" dirty="0"/>
              <a:t> are put together without an </a:t>
            </a:r>
            <a:r>
              <a:rPr lang="en-US" b="1" i="1" u="sng" dirty="0"/>
              <a:t>appropriate connection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smtClean="0"/>
              <a:t>Sometimes </a:t>
            </a:r>
            <a:r>
              <a:rPr lang="en-US" dirty="0"/>
              <a:t>the appropriate connection will be a </a:t>
            </a:r>
            <a:r>
              <a:rPr lang="en-US" b="1" i="1" u="sng" dirty="0"/>
              <a:t>period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/>
              <a:t>times it will be a </a:t>
            </a:r>
            <a:r>
              <a:rPr lang="en-US" b="1" i="1" u="sng" dirty="0"/>
              <a:t>comma</a:t>
            </a:r>
            <a:r>
              <a:rPr lang="en-US" dirty="0"/>
              <a:t> and a word from </a:t>
            </a:r>
            <a:r>
              <a:rPr lang="en-US" b="1" i="1" u="sng" dirty="0"/>
              <a:t>F.A.N.B.O.Y.S.</a:t>
            </a:r>
            <a:r>
              <a:rPr lang="en-US" dirty="0"/>
              <a:t> (for, and, nor, but, or, yet, so).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addition, you might be able to put a </a:t>
            </a:r>
            <a:r>
              <a:rPr lang="en-US" b="1" i="1" u="sng" dirty="0" smtClean="0"/>
              <a:t>semicolon</a:t>
            </a:r>
            <a:r>
              <a:rPr lang="en-US" dirty="0" smtClean="0"/>
              <a:t> between the two clauses if they are </a:t>
            </a:r>
            <a:r>
              <a:rPr lang="en-US" b="1" i="1" u="sng" dirty="0" smtClean="0"/>
              <a:t>related</a:t>
            </a:r>
            <a:r>
              <a:rPr lang="en-US" dirty="0" smtClean="0"/>
              <a:t>.  The only way to stop writing run-on sentences is to </a:t>
            </a:r>
            <a:r>
              <a:rPr lang="en-US" b="1" i="1" u="sng" dirty="0" smtClean="0"/>
              <a:t>practice</a:t>
            </a:r>
            <a:r>
              <a:rPr lang="en-US" dirty="0" smtClean="0"/>
              <a:t> getting rid of them!  </a:t>
            </a:r>
            <a:r>
              <a:rPr lang="en-US" b="1" dirty="0" smtClean="0"/>
              <a:t>So let’s practice!</a:t>
            </a:r>
          </a:p>
          <a:p>
            <a:r>
              <a:rPr lang="en-US" b="1" dirty="0" smtClean="0"/>
              <a:t>Take the next 4-5 minutes to work on the practice sentences in your notes.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252728"/>
          </a:xfrm>
        </p:spPr>
        <p:txBody>
          <a:bodyPr/>
          <a:lstStyle/>
          <a:p>
            <a:r>
              <a:rPr lang="en-US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 time, people make run-ons when they squish together </a:t>
            </a:r>
            <a:r>
              <a:rPr lang="en-US" u="sng" dirty="0" smtClean="0"/>
              <a:t>two independent clauses</a:t>
            </a:r>
            <a:r>
              <a:rPr lang="en-US" dirty="0" smtClean="0"/>
              <a:t>, with or without a comma. To fix these, you can do one of a few things:</a:t>
            </a:r>
          </a:p>
          <a:p>
            <a:endParaRPr lang="en-US" dirty="0" smtClean="0"/>
          </a:p>
          <a:p>
            <a:r>
              <a:rPr lang="en-US" dirty="0" smtClean="0"/>
              <a:t>What are they Mr. E?!</a:t>
            </a:r>
          </a:p>
          <a:p>
            <a:endParaRPr lang="en-US" dirty="0"/>
          </a:p>
        </p:txBody>
      </p:sp>
      <p:pic>
        <p:nvPicPr>
          <p:cNvPr id="65538" name="Picture 2" descr="http://www.offthemarkcartoons.com/cartoons/1995-11-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809999"/>
            <a:ext cx="3048000" cy="304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Boooom</a:t>
            </a:r>
            <a:r>
              <a:rPr lang="en-US" dirty="0" smtClean="0"/>
              <a:t>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Put a </a:t>
            </a:r>
            <a:r>
              <a:rPr lang="en-US" u="sng" dirty="0" smtClean="0"/>
              <a:t>comma</a:t>
            </a:r>
            <a:r>
              <a:rPr lang="en-US" dirty="0" smtClean="0"/>
              <a:t> and a </a:t>
            </a:r>
            <a:r>
              <a:rPr lang="en-US" u="sng" dirty="0" smtClean="0"/>
              <a:t>FANBOYS</a:t>
            </a:r>
            <a:r>
              <a:rPr lang="en-US" dirty="0" smtClean="0"/>
              <a:t> conjunction (for, and, nor, but, or, yet, by, so) between the two clauses.</a:t>
            </a:r>
          </a:p>
          <a:p>
            <a:pPr lvl="0"/>
            <a:r>
              <a:rPr lang="en-US" dirty="0" smtClean="0"/>
              <a:t>Put a </a:t>
            </a:r>
            <a:r>
              <a:rPr lang="en-US" u="sng" dirty="0" smtClean="0"/>
              <a:t>period</a:t>
            </a:r>
            <a:r>
              <a:rPr lang="en-US" dirty="0" smtClean="0"/>
              <a:t> between the two clauses (don’t forget to CAPITALIZE!)</a:t>
            </a:r>
          </a:p>
          <a:p>
            <a:pPr lvl="0"/>
            <a:r>
              <a:rPr lang="en-US" dirty="0" smtClean="0"/>
              <a:t>Put a </a:t>
            </a:r>
            <a:r>
              <a:rPr lang="en-US" u="sng" dirty="0" smtClean="0"/>
              <a:t>semicolon</a:t>
            </a:r>
            <a:r>
              <a:rPr lang="en-US" dirty="0" smtClean="0"/>
              <a:t> between the two clauses (but ONLY if they are two closely related thoughts!)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Run-on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i="1" dirty="0" smtClean="0"/>
              <a:t>Example:	</a:t>
            </a:r>
          </a:p>
          <a:p>
            <a:r>
              <a:rPr lang="en-US" b="1" i="1" dirty="0" smtClean="0"/>
              <a:t>WRONG</a:t>
            </a:r>
            <a:r>
              <a:rPr lang="en-US" b="1" i="1" dirty="0" smtClean="0"/>
              <a:t>: </a:t>
            </a:r>
            <a:r>
              <a:rPr lang="en-US" i="1" dirty="0" smtClean="0"/>
              <a:t>I can’t stand Hannah Montana, I also hate Miley Cyrus.</a:t>
            </a:r>
            <a:endParaRPr lang="en-US" dirty="0" smtClean="0"/>
          </a:p>
          <a:p>
            <a:endParaRPr lang="en-US" b="1" i="1" dirty="0" smtClean="0"/>
          </a:p>
          <a:p>
            <a:r>
              <a:rPr lang="en-US" b="1" i="1" dirty="0" smtClean="0"/>
              <a:t>Right</a:t>
            </a:r>
            <a:r>
              <a:rPr lang="en-US" b="1" i="1" dirty="0" smtClean="0"/>
              <a:t>: </a:t>
            </a:r>
            <a:r>
              <a:rPr lang="en-US" i="1" dirty="0" smtClean="0"/>
              <a:t>I can’t stand Hannah Montana, </a:t>
            </a:r>
            <a:r>
              <a:rPr lang="en-US" i="1" u="sng" dirty="0" smtClean="0"/>
              <a:t>and</a:t>
            </a:r>
            <a:r>
              <a:rPr lang="en-US" i="1" dirty="0" smtClean="0"/>
              <a:t> I also hate Miley Cyrus.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267200" y="5638800"/>
            <a:ext cx="24384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FANBOYS</a:t>
            </a:r>
            <a:endParaRPr lang="en-US" sz="2600" dirty="0"/>
          </a:p>
        </p:txBody>
      </p:sp>
      <p:sp>
        <p:nvSpPr>
          <p:cNvPr id="5" name="Right Arrow 4"/>
          <p:cNvSpPr/>
          <p:nvPr/>
        </p:nvSpPr>
        <p:spPr>
          <a:xfrm rot="13635221">
            <a:off x="4041762" y="5813677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images.paraorkut.com/img/funnypics/images/m/miley_cyrus-125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802524"/>
            <a:ext cx="2857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Examples! </a:t>
            </a:r>
            <a:r>
              <a:rPr lang="en-US" dirty="0" err="1" smtClean="0"/>
              <a:t>Yay</a:t>
            </a:r>
            <a:r>
              <a:rPr lang="en-US" dirty="0" smtClean="0"/>
              <a:t>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i="1" dirty="0" smtClean="0"/>
              <a:t>Right: </a:t>
            </a:r>
            <a:r>
              <a:rPr lang="en-US" i="1" dirty="0" smtClean="0"/>
              <a:t>I can’t stand </a:t>
            </a:r>
            <a:r>
              <a:rPr lang="en-US" i="1" dirty="0"/>
              <a:t>Miley Cyrus</a:t>
            </a:r>
            <a:r>
              <a:rPr lang="en-US" i="1" dirty="0" smtClean="0"/>
              <a:t>, </a:t>
            </a:r>
            <a:r>
              <a:rPr lang="en-US" i="1" u="sng" dirty="0" smtClean="0"/>
              <a:t>and</a:t>
            </a:r>
            <a:r>
              <a:rPr lang="en-US" i="1" dirty="0" smtClean="0"/>
              <a:t> I also hate </a:t>
            </a:r>
            <a:r>
              <a:rPr lang="en-US" i="1" dirty="0"/>
              <a:t>Hannah Montana</a:t>
            </a:r>
            <a:r>
              <a:rPr lang="en-US" i="1" dirty="0" smtClean="0"/>
              <a:t>. 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Added </a:t>
            </a:r>
            <a:r>
              <a:rPr lang="en-US" u="sng" dirty="0" smtClean="0"/>
              <a:t>comma</a:t>
            </a:r>
            <a:r>
              <a:rPr lang="en-US" dirty="0" smtClean="0"/>
              <a:t> and </a:t>
            </a:r>
            <a:r>
              <a:rPr lang="en-US" u="sng" dirty="0" smtClean="0"/>
              <a:t>conjunction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</a:p>
          <a:p>
            <a:r>
              <a:rPr lang="en-US" b="1" i="1" dirty="0" smtClean="0"/>
              <a:t>Right: </a:t>
            </a:r>
            <a:r>
              <a:rPr lang="en-US" i="1" dirty="0" smtClean="0"/>
              <a:t>I can’t stand </a:t>
            </a:r>
            <a:r>
              <a:rPr lang="en-US" i="1" dirty="0"/>
              <a:t>Miley Cyrus</a:t>
            </a:r>
            <a:r>
              <a:rPr lang="en-US" i="1" dirty="0" smtClean="0"/>
              <a:t>. </a:t>
            </a:r>
            <a:r>
              <a:rPr lang="en-US" i="1" dirty="0" smtClean="0"/>
              <a:t>I also hate </a:t>
            </a:r>
            <a:r>
              <a:rPr lang="en-US" i="1" dirty="0"/>
              <a:t>Hannah Montana</a:t>
            </a:r>
            <a:r>
              <a:rPr lang="en-US" i="1" dirty="0" smtClean="0"/>
              <a:t>.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Added </a:t>
            </a:r>
            <a:r>
              <a:rPr lang="en-US" u="sng" dirty="0" smtClean="0"/>
              <a:t>period</a:t>
            </a:r>
            <a:r>
              <a:rPr lang="en-US" dirty="0" smtClean="0"/>
              <a:t> (NO conjunction)</a:t>
            </a:r>
          </a:p>
          <a:p>
            <a:pPr>
              <a:buNone/>
            </a:pPr>
            <a:r>
              <a:rPr lang="en-US" dirty="0" smtClean="0"/>
              <a:t>						</a:t>
            </a:r>
          </a:p>
          <a:p>
            <a:r>
              <a:rPr lang="en-US" b="1" i="1" dirty="0" smtClean="0"/>
              <a:t>Right: </a:t>
            </a:r>
            <a:r>
              <a:rPr lang="en-US" i="1" dirty="0" smtClean="0"/>
              <a:t>I can’t stand </a:t>
            </a:r>
            <a:r>
              <a:rPr lang="en-US" i="1" dirty="0"/>
              <a:t>Miley Cyrus</a:t>
            </a:r>
            <a:r>
              <a:rPr lang="en-US" i="1" dirty="0" smtClean="0"/>
              <a:t>; </a:t>
            </a:r>
            <a:r>
              <a:rPr lang="en-US" i="1" dirty="0" smtClean="0"/>
              <a:t>I also hate </a:t>
            </a:r>
            <a:r>
              <a:rPr lang="en-US" i="1" dirty="0"/>
              <a:t>Hannah Montana</a:t>
            </a:r>
            <a:r>
              <a:rPr lang="en-US" i="1" dirty="0" smtClean="0"/>
              <a:t>.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Added </a:t>
            </a:r>
            <a:r>
              <a:rPr lang="en-US" u="sng" dirty="0" smtClean="0"/>
              <a:t>semicolon</a:t>
            </a:r>
            <a:r>
              <a:rPr lang="en-US" dirty="0" smtClean="0"/>
              <a:t> because Hannah Montana and Miley Cyrus are closely related.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pic>
        <p:nvPicPr>
          <p:cNvPr id="2050" name="Picture 2" descr="http://quizilla.teennick.com/user_images/I/IN/INU/INUYASHAXREBEKAH/1221350662_5165_ful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72" y="1524000"/>
            <a:ext cx="3584028" cy="4817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; Semicolon 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Rule #1a: Use a semicolon to join two</a:t>
            </a:r>
            <a:r>
              <a:rPr lang="en-US" b="1" i="1" dirty="0"/>
              <a:t> </a:t>
            </a:r>
            <a:r>
              <a:rPr lang="en-US" b="1" i="1" u="sng" dirty="0"/>
              <a:t>independent clauses</a:t>
            </a:r>
            <a:r>
              <a:rPr lang="en-US" b="1" i="1" dirty="0"/>
              <a:t> </a:t>
            </a:r>
            <a:r>
              <a:rPr lang="en-US" b="1" dirty="0" smtClean="0"/>
              <a:t>that </a:t>
            </a:r>
            <a:r>
              <a:rPr lang="en-US" b="1" dirty="0"/>
              <a:t>are closely related in</a:t>
            </a:r>
            <a:r>
              <a:rPr lang="en-US" b="1" i="1" dirty="0"/>
              <a:t> </a:t>
            </a:r>
            <a:r>
              <a:rPr lang="en-US" b="1" i="1" u="sng" dirty="0"/>
              <a:t>meaning.</a:t>
            </a:r>
            <a:r>
              <a:rPr lang="en-US" b="1" i="1" dirty="0"/>
              <a:t> 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Examples: </a:t>
            </a:r>
          </a:p>
          <a:p>
            <a:r>
              <a:rPr lang="en-US" dirty="0"/>
              <a:t>1. Great writers use the semicolon; </a:t>
            </a:r>
            <a:r>
              <a:rPr lang="en-US" b="1" i="1" u="sng" dirty="0"/>
              <a:t>using a semicolon shows a sophisticated understanding of grammar.</a:t>
            </a:r>
            <a:endParaRPr lang="en-US" dirty="0"/>
          </a:p>
          <a:p>
            <a:endParaRPr lang="en-US" dirty="0"/>
          </a:p>
          <a:p>
            <a:r>
              <a:rPr lang="en-US" dirty="0"/>
              <a:t>2. In English class we read stories; </a:t>
            </a:r>
            <a:r>
              <a:rPr lang="en-US" b="1" i="1" u="sng" dirty="0"/>
              <a:t>we also read non-fiction texts.</a:t>
            </a:r>
            <a:endParaRPr lang="en-US" dirty="0"/>
          </a:p>
          <a:p>
            <a:endParaRPr lang="en-US" dirty="0"/>
          </a:p>
          <a:p>
            <a:r>
              <a:rPr lang="en-US" dirty="0"/>
              <a:t>3.  I called Janet.  Did you notice how windy it is? 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This sentence does not use a </a:t>
            </a:r>
            <a:r>
              <a:rPr lang="en-US" dirty="0" smtClean="0"/>
              <a:t>semicolon </a:t>
            </a:r>
            <a:r>
              <a:rPr lang="en-US" dirty="0"/>
              <a:t>because the two clauses are </a:t>
            </a:r>
            <a:r>
              <a:rPr lang="en-US" b="1" i="1" u="sng" dirty="0"/>
              <a:t>not related in meaning.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; Semicolon 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70000" lnSpcReduction="20000"/>
          </a:bodyPr>
          <a:lstStyle/>
          <a:p>
            <a:endParaRPr lang="en-US" sz="4200" b="1" dirty="0" smtClean="0"/>
          </a:p>
          <a:p>
            <a:r>
              <a:rPr lang="en-US" sz="4200" b="1" dirty="0" smtClean="0"/>
              <a:t>Rule #1b:</a:t>
            </a:r>
            <a:r>
              <a:rPr lang="en-US" sz="4200" dirty="0" smtClean="0"/>
              <a:t> </a:t>
            </a:r>
            <a:r>
              <a:rPr lang="en-US" sz="4200" b="1" dirty="0" smtClean="0"/>
              <a:t>Use a semicolon between</a:t>
            </a:r>
            <a:r>
              <a:rPr lang="en-US" sz="4200" b="1" i="1" dirty="0" smtClean="0"/>
              <a:t> </a:t>
            </a:r>
            <a:r>
              <a:rPr lang="en-US" sz="4200" b="1" i="1" u="sng" dirty="0" smtClean="0"/>
              <a:t>independent clauses</a:t>
            </a:r>
            <a:r>
              <a:rPr lang="en-US" sz="4200" b="1" i="1" dirty="0" smtClean="0"/>
              <a:t> </a:t>
            </a:r>
            <a:r>
              <a:rPr lang="en-US" sz="4200" b="1" dirty="0" smtClean="0"/>
              <a:t>that are joined by</a:t>
            </a:r>
            <a:r>
              <a:rPr lang="en-US" sz="4200" b="1" i="1" dirty="0" smtClean="0"/>
              <a:t> </a:t>
            </a:r>
            <a:r>
              <a:rPr lang="en-US" sz="4200" b="1" i="1" u="sng" dirty="0" smtClean="0"/>
              <a:t>transitions</a:t>
            </a:r>
            <a:r>
              <a:rPr lang="en-US" sz="4200" b="1" i="1" dirty="0" smtClean="0"/>
              <a:t> </a:t>
            </a:r>
            <a:r>
              <a:rPr lang="en-US" sz="4200" b="1" dirty="0" smtClean="0"/>
              <a:t>such as</a:t>
            </a:r>
            <a:r>
              <a:rPr lang="en-US" sz="4200" b="1" i="1" dirty="0" smtClean="0"/>
              <a:t> </a:t>
            </a:r>
            <a:r>
              <a:rPr lang="en-US" sz="4200" b="1" i="1" u="sng" dirty="0" smtClean="0"/>
              <a:t>however, on the other hand, therefore,</a:t>
            </a:r>
            <a:r>
              <a:rPr lang="en-US" sz="4200" b="1" i="1" dirty="0" smtClean="0"/>
              <a:t> </a:t>
            </a:r>
            <a:r>
              <a:rPr lang="en-US" sz="4200" b="1" i="1" u="sng" dirty="0" smtClean="0"/>
              <a:t>Similarly, additionally, or nevertheless</a:t>
            </a:r>
            <a:endParaRPr lang="en-US" sz="4200" dirty="0" smtClean="0"/>
          </a:p>
          <a:p>
            <a:pPr>
              <a:buNone/>
            </a:pPr>
            <a:r>
              <a:rPr lang="en-US" sz="4200" dirty="0" smtClean="0"/>
              <a:t> </a:t>
            </a:r>
          </a:p>
          <a:p>
            <a:pPr>
              <a:buNone/>
            </a:pPr>
            <a:r>
              <a:rPr lang="en-US" sz="4200" dirty="0" smtClean="0"/>
              <a:t>Examples: </a:t>
            </a:r>
          </a:p>
          <a:p>
            <a:r>
              <a:rPr lang="en-US" sz="4200" dirty="0" smtClean="0"/>
              <a:t>1.  English was John’s hardest subject; </a:t>
            </a:r>
            <a:r>
              <a:rPr lang="en-US" sz="4200" b="1" i="1" u="sng" dirty="0" smtClean="0"/>
              <a:t>additionally, he struggled with math. </a:t>
            </a:r>
            <a:endParaRPr lang="en-US" sz="4200" dirty="0" smtClean="0"/>
          </a:p>
          <a:p>
            <a:pPr>
              <a:buNone/>
            </a:pPr>
            <a:r>
              <a:rPr lang="en-US" sz="4200" dirty="0" smtClean="0"/>
              <a:t> </a:t>
            </a:r>
          </a:p>
          <a:p>
            <a:r>
              <a:rPr lang="en-US" sz="4200" dirty="0" smtClean="0"/>
              <a:t>2. Mr. Hester’s ties are all very sophisticated; </a:t>
            </a:r>
            <a:r>
              <a:rPr lang="en-US" sz="4200" b="1" i="1" u="sng" dirty="0" smtClean="0"/>
              <a:t>however, he often acts in a goofy manner.  </a:t>
            </a:r>
            <a:endParaRPr lang="en-US" sz="4200" dirty="0" smtClean="0"/>
          </a:p>
          <a:p>
            <a:endParaRPr lang="en-US" sz="4200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Semicolon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Warning!: </a:t>
            </a:r>
            <a:r>
              <a:rPr lang="en-US" b="1" dirty="0" smtClean="0"/>
              <a:t>Do </a:t>
            </a:r>
            <a:r>
              <a:rPr lang="en-US" b="1" i="1" u="sng" dirty="0" smtClean="0"/>
              <a:t>not</a:t>
            </a:r>
            <a:r>
              <a:rPr lang="en-US" b="1" dirty="0" smtClean="0"/>
              <a:t> </a:t>
            </a:r>
            <a:r>
              <a:rPr lang="en-US" dirty="0" smtClean="0"/>
              <a:t>use a semicolon between independent clauses when they are joined by </a:t>
            </a:r>
            <a:r>
              <a:rPr lang="en-US" b="1" dirty="0" smtClean="0"/>
              <a:t>for, and, nor, but, or, yet, or so</a:t>
            </a:r>
            <a:r>
              <a:rPr lang="en-US" b="1" i="1" dirty="0" smtClean="0"/>
              <a:t>. </a:t>
            </a:r>
            <a:r>
              <a:rPr lang="en-US" dirty="0" smtClean="0"/>
              <a:t>In those cases, use a </a:t>
            </a:r>
            <a:r>
              <a:rPr lang="en-US" b="1" i="1" u="sng" dirty="0" smtClean="0"/>
              <a:t>comma.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http://s3.amazonaws.com/theoatmeal-img/comics/semicolon/head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657600"/>
            <a:ext cx="4038600" cy="274320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0" y="4191000"/>
            <a:ext cx="28956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FANBOYS</a:t>
            </a:r>
            <a:endParaRPr lang="en-US" sz="3200" dirty="0"/>
          </a:p>
        </p:txBody>
      </p:sp>
      <p:sp>
        <p:nvSpPr>
          <p:cNvPr id="6" name="Right Arrow 5"/>
          <p:cNvSpPr/>
          <p:nvPr/>
        </p:nvSpPr>
        <p:spPr>
          <a:xfrm rot="17552798">
            <a:off x="46886" y="3652263"/>
            <a:ext cx="1055442" cy="3624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; Semicolon 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Rule #2: </a:t>
            </a:r>
            <a:r>
              <a:rPr lang="en-US" b="1" dirty="0" smtClean="0"/>
              <a:t>Use a semicolon in a</a:t>
            </a:r>
            <a:r>
              <a:rPr lang="en-US" b="1" i="1" dirty="0" smtClean="0"/>
              <a:t> </a:t>
            </a:r>
            <a:r>
              <a:rPr lang="en-US" b="1" i="1" u="sng" dirty="0" smtClean="0"/>
              <a:t>list</a:t>
            </a:r>
            <a:r>
              <a:rPr lang="en-US" b="1" i="1" dirty="0" smtClean="0"/>
              <a:t> </a:t>
            </a:r>
            <a:r>
              <a:rPr lang="en-US" b="1" dirty="0" smtClean="0"/>
              <a:t>that uses</a:t>
            </a:r>
            <a:r>
              <a:rPr lang="en-US" b="1" i="1" dirty="0" smtClean="0"/>
              <a:t> </a:t>
            </a:r>
            <a:r>
              <a:rPr lang="en-US" b="1" i="1" u="sng" dirty="0" smtClean="0"/>
              <a:t>commas</a:t>
            </a:r>
            <a:r>
              <a:rPr lang="en-US" b="1" i="1" dirty="0" smtClean="0"/>
              <a:t> </a:t>
            </a:r>
            <a:r>
              <a:rPr lang="en-US" b="1" dirty="0" smtClean="0"/>
              <a:t>as well.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Examples: </a:t>
            </a:r>
          </a:p>
          <a:p>
            <a:pPr>
              <a:buNone/>
            </a:pPr>
            <a:r>
              <a:rPr lang="en-US" dirty="0" smtClean="0"/>
              <a:t>1. We visited Albany, New York; </a:t>
            </a:r>
            <a:r>
              <a:rPr lang="en-US" b="1" i="1" u="sng" dirty="0" smtClean="0"/>
              <a:t>Hawthorne, California; Sacramento, California; and Las Vegas, Nevada.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2. Her favorite teachers are Mr. Hester, an English teacher; </a:t>
            </a:r>
            <a:r>
              <a:rPr lang="en-US" b="1" i="1" u="sng" dirty="0" smtClean="0"/>
              <a:t>Mr. Garland, a math teacher; and Ms. Lopez, a Spanish teacher. 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: Colon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508406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Rule #1: A colon is used after an </a:t>
            </a:r>
            <a:r>
              <a:rPr lang="en-US" b="1" i="1" u="sng" dirty="0"/>
              <a:t>independent clause</a:t>
            </a:r>
            <a:r>
              <a:rPr lang="en-US" b="1" dirty="0"/>
              <a:t> </a:t>
            </a:r>
            <a:r>
              <a:rPr lang="en-US" b="1" dirty="0" smtClean="0"/>
              <a:t> and </a:t>
            </a:r>
            <a:r>
              <a:rPr lang="en-US" b="1" dirty="0"/>
              <a:t>before a </a:t>
            </a:r>
            <a:r>
              <a:rPr lang="en-US" b="1" i="1" u="sng" dirty="0"/>
              <a:t>list</a:t>
            </a:r>
            <a:r>
              <a:rPr lang="en-US" b="1" dirty="0"/>
              <a:t> that </a:t>
            </a:r>
            <a:r>
              <a:rPr lang="en-US" b="1" i="1" u="sng" dirty="0"/>
              <a:t>explains</a:t>
            </a:r>
            <a:r>
              <a:rPr lang="en-US" b="1" dirty="0"/>
              <a:t> the previous clause. 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i="1" dirty="0"/>
              <a:t>Example 1:</a:t>
            </a:r>
            <a:r>
              <a:rPr lang="en-US" dirty="0"/>
              <a:t> You absolutely need a few things to go camping: </a:t>
            </a:r>
            <a:r>
              <a:rPr lang="en-US" b="1" i="1" u="sng" dirty="0"/>
              <a:t>a tent, a sleeping bag, and a flashlight.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Example 2: </a:t>
            </a:r>
            <a:r>
              <a:rPr lang="en-US" dirty="0" err="1" smtClean="0"/>
              <a:t>Eynon</a:t>
            </a:r>
            <a:r>
              <a:rPr lang="en-US" dirty="0" smtClean="0"/>
              <a:t> </a:t>
            </a:r>
            <a:r>
              <a:rPr lang="en-US" dirty="0"/>
              <a:t>has various hobbies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b="1" i="1" u="sng" dirty="0" smtClean="0"/>
              <a:t>camping, mountain biking, </a:t>
            </a:r>
            <a:r>
              <a:rPr lang="en-US" b="1" i="1" u="sng" dirty="0"/>
              <a:t>and </a:t>
            </a:r>
            <a:r>
              <a:rPr lang="en-US" b="1" i="1" u="sng" dirty="0" smtClean="0"/>
              <a:t>watching the Raiders win.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pic>
        <p:nvPicPr>
          <p:cNvPr id="4101" name="Picture 5" descr="http://mountainnation.org/wp-content/uploads/2013/02/backpac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902" y="1936531"/>
            <a:ext cx="3005959" cy="2254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506" y="381000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ttp://americanfootballfilms.com/wp-content/uploads/2013/04/RaidersAFLLogo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61359" y="4114800"/>
            <a:ext cx="2182641" cy="2255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: Colon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Wrong use:  </a:t>
            </a:r>
            <a:r>
              <a:rPr lang="en-US" dirty="0" smtClean="0"/>
              <a:t>My brothers’ names: Jeff, David, and Danny.</a:t>
            </a:r>
          </a:p>
          <a:p>
            <a:endParaRPr lang="en-US" dirty="0" smtClean="0"/>
          </a:p>
          <a:p>
            <a:r>
              <a:rPr lang="en-US" dirty="0" smtClean="0"/>
              <a:t>The use of the colon above is incorrect because </a:t>
            </a:r>
            <a:r>
              <a:rPr lang="en-US" b="1" i="1" u="sng" dirty="0" smtClean="0"/>
              <a:t>the first clause is not an independent clause.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365297"/>
            <a:ext cx="3695700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Photo: First Dodger game with Daddy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856435"/>
            <a:ext cx="2977602" cy="1972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: Colon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Rule #2: A colon can be used before </a:t>
            </a:r>
            <a:r>
              <a:rPr lang="en-US" b="1" i="1" u="sng" dirty="0" smtClean="0"/>
              <a:t>a word</a:t>
            </a:r>
            <a:r>
              <a:rPr lang="en-US" b="1" dirty="0" smtClean="0"/>
              <a:t>, </a:t>
            </a:r>
            <a:r>
              <a:rPr lang="en-US" b="1" i="1" u="sng" dirty="0" smtClean="0"/>
              <a:t>phrase,</a:t>
            </a:r>
            <a:r>
              <a:rPr lang="en-US" b="1" dirty="0" smtClean="0"/>
              <a:t> or </a:t>
            </a:r>
            <a:r>
              <a:rPr lang="en-US" b="1" i="1" u="sng" dirty="0" smtClean="0"/>
              <a:t>clause</a:t>
            </a:r>
            <a:r>
              <a:rPr lang="en-US" dirty="0" smtClean="0"/>
              <a:t> </a:t>
            </a:r>
            <a:r>
              <a:rPr lang="en-US" b="1" dirty="0" smtClean="0"/>
              <a:t>that </a:t>
            </a:r>
            <a:r>
              <a:rPr lang="en-US" b="1" i="1" u="sng" dirty="0" smtClean="0"/>
              <a:t>explains</a:t>
            </a:r>
            <a:r>
              <a:rPr lang="en-US" b="1" i="1" dirty="0" smtClean="0"/>
              <a:t> or </a:t>
            </a:r>
            <a:r>
              <a:rPr lang="en-US" b="1" i="1" u="sng" dirty="0" smtClean="0"/>
              <a:t>clarifies</a:t>
            </a:r>
            <a:r>
              <a:rPr lang="en-US" b="1" dirty="0" smtClean="0"/>
              <a:t> the </a:t>
            </a:r>
            <a:r>
              <a:rPr lang="en-US" b="1" i="1" u="sng" dirty="0" smtClean="0"/>
              <a:t>previous</a:t>
            </a:r>
            <a:r>
              <a:rPr lang="en-US" b="1" i="1" dirty="0" smtClean="0"/>
              <a:t> </a:t>
            </a:r>
            <a:r>
              <a:rPr lang="en-US" b="1" dirty="0" smtClean="0"/>
              <a:t>statement.  </a:t>
            </a:r>
          </a:p>
          <a:p>
            <a:endParaRPr lang="en-US" dirty="0" smtClean="0"/>
          </a:p>
          <a:p>
            <a:r>
              <a:rPr lang="en-US" b="1" i="1" dirty="0" smtClean="0"/>
              <a:t>Example with a word: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There is one thing a human being simply cannot do without</a:t>
            </a:r>
            <a:r>
              <a:rPr lang="en-US" b="1" i="1" u="sng" dirty="0" smtClean="0"/>
              <a:t>: love.</a:t>
            </a:r>
            <a:endParaRPr lang="en-US" dirty="0" smtClean="0"/>
          </a:p>
          <a:p>
            <a:endParaRPr lang="en-US" dirty="0" smtClean="0"/>
          </a:p>
          <a:p>
            <a:r>
              <a:rPr lang="en-US" b="1" i="1" dirty="0" smtClean="0"/>
              <a:t>Example with a phrase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Her goal was easily stated</a:t>
            </a:r>
            <a:r>
              <a:rPr lang="en-US" b="1" i="1" u="sng" dirty="0" smtClean="0"/>
              <a:t>: she wanted to win the state championships!</a:t>
            </a:r>
            <a:endParaRPr lang="en-US" dirty="0" smtClean="0"/>
          </a:p>
          <a:p>
            <a:endParaRPr lang="en-US" dirty="0" smtClean="0"/>
          </a:p>
          <a:p>
            <a:r>
              <a:rPr lang="en-US" b="1" i="1" dirty="0" smtClean="0"/>
              <a:t>Example with a whole independent clause: 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Luis felt that he had accomplished something good</a:t>
            </a:r>
            <a:r>
              <a:rPr lang="en-US" b="1" i="1" u="sng" dirty="0" smtClean="0"/>
              <a:t>: he finished all his homework.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: Colon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Wrong use: </a:t>
            </a:r>
            <a:r>
              <a:rPr lang="en-US" dirty="0" smtClean="0"/>
              <a:t>I went to the store: I bought Hot </a:t>
            </a:r>
            <a:r>
              <a:rPr lang="en-US" dirty="0" err="1" smtClean="0"/>
              <a:t>Cheetos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The use of the colon above is incorrect because the second clause </a:t>
            </a:r>
            <a:r>
              <a:rPr lang="en-US" b="1" i="1" u="sng" dirty="0" smtClean="0"/>
              <a:t>does not explain or clarify the previous clause.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167</TotalTime>
  <Words>675</Words>
  <Application>Microsoft Office PowerPoint</Application>
  <PresentationFormat>On-screen Show (4:3)</PresentationFormat>
  <Paragraphs>91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Semicolon, colon, Run-on Sentences</vt:lpstr>
      <vt:lpstr>; Semicolon ;</vt:lpstr>
      <vt:lpstr>; Semicolon ;</vt:lpstr>
      <vt:lpstr>Semicolon</vt:lpstr>
      <vt:lpstr>; Semicolon ;</vt:lpstr>
      <vt:lpstr>: Colon :</vt:lpstr>
      <vt:lpstr>: Colon :</vt:lpstr>
      <vt:lpstr>: Colon :</vt:lpstr>
      <vt:lpstr>: Colon :</vt:lpstr>
      <vt:lpstr>The Raiders!!!</vt:lpstr>
      <vt:lpstr>Run-on Sentences (blah, blah, blah, blah, blah….)</vt:lpstr>
      <vt:lpstr>Run-on Sentences</vt:lpstr>
      <vt:lpstr>Run-on Sentences</vt:lpstr>
      <vt:lpstr>Boooom!!!</vt:lpstr>
      <vt:lpstr>Run-on Sentence</vt:lpstr>
      <vt:lpstr>More Examples! Yay!!!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Semicolon, colon, Run-on Sentences</dc:title>
  <dc:creator> </dc:creator>
  <cp:lastModifiedBy>Adam Eynon</cp:lastModifiedBy>
  <cp:revision>14</cp:revision>
  <dcterms:created xsi:type="dcterms:W3CDTF">2011-08-30T23:11:56Z</dcterms:created>
  <dcterms:modified xsi:type="dcterms:W3CDTF">2017-02-13T02:57:51Z</dcterms:modified>
</cp:coreProperties>
</file>