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8" autoAdjust="0"/>
    <p:restoredTop sz="94660"/>
  </p:normalViewPr>
  <p:slideViewPr>
    <p:cSldViewPr>
      <p:cViewPr varScale="1">
        <p:scale>
          <a:sx n="84" d="100"/>
          <a:sy n="84" d="100"/>
        </p:scale>
        <p:origin x="1397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1D7E8-405D-4100-83CB-41A405C9FF1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2D9C2-C3A2-497B-A982-AD4BFB559D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1D7E8-405D-4100-83CB-41A405C9FF1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2D9C2-C3A2-497B-A982-AD4BFB559D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1D7E8-405D-4100-83CB-41A405C9FF1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2D9C2-C3A2-497B-A982-AD4BFB559D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1D7E8-405D-4100-83CB-41A405C9FF1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2D9C2-C3A2-497B-A982-AD4BFB559D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1D7E8-405D-4100-83CB-41A405C9FF1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2D9C2-C3A2-497B-A982-AD4BFB559D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1D7E8-405D-4100-83CB-41A405C9FF1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2D9C2-C3A2-497B-A982-AD4BFB559D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1D7E8-405D-4100-83CB-41A405C9FF1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2D9C2-C3A2-497B-A982-AD4BFB559D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1D7E8-405D-4100-83CB-41A405C9FF1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2D9C2-C3A2-497B-A982-AD4BFB559D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1D7E8-405D-4100-83CB-41A405C9FF1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2D9C2-C3A2-497B-A982-AD4BFB559D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1D7E8-405D-4100-83CB-41A405C9FF1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2D9C2-C3A2-497B-A982-AD4BFB559D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1D7E8-405D-4100-83CB-41A405C9FF1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42D9C2-C3A2-497B-A982-AD4BFB559D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61D7E8-405D-4100-83CB-41A405C9FF19}" type="datetimeFigureOut">
              <a:rPr lang="en-US" smtClean="0"/>
              <a:pPr/>
              <a:t>3/8/2017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42D9C2-C3A2-497B-A982-AD4BFB559D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848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Personification </a:t>
            </a:r>
            <a:r>
              <a:rPr lang="en-US" sz="4800" dirty="0"/>
              <a:t>and Hyperbole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  <p:pic>
        <p:nvPicPr>
          <p:cNvPr id="17410" name="Picture 2" descr="http://www.parseerror.com/pizza/doc/img-figuresofspeech/exaggerate-hyperb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81399"/>
            <a:ext cx="2057400" cy="2707105"/>
          </a:xfrm>
          <a:prstGeom prst="rect">
            <a:avLst/>
          </a:prstGeom>
          <a:noFill/>
        </p:spPr>
      </p:pic>
      <p:pic>
        <p:nvPicPr>
          <p:cNvPr id="17412" name="Picture 4" descr="http://ed101.bu.edu/StudentDoc/Archives/ED101fa08/ljkoz/pixar-cars.jpg"/>
          <p:cNvPicPr>
            <a:picLocks noChangeAspect="1" noChangeArrowheads="1"/>
          </p:cNvPicPr>
          <p:nvPr/>
        </p:nvPicPr>
        <p:blipFill>
          <a:blip r:embed="rId3" cstate="print"/>
          <a:srcRect t="12403" b="13178"/>
          <a:stretch>
            <a:fillRect/>
          </a:stretch>
        </p:blipFill>
        <p:spPr bwMode="auto">
          <a:xfrm>
            <a:off x="3048000" y="4267200"/>
            <a:ext cx="3276600" cy="1828800"/>
          </a:xfrm>
          <a:prstGeom prst="rect">
            <a:avLst/>
          </a:prstGeom>
          <a:noFill/>
        </p:spPr>
      </p:pic>
      <p:pic>
        <p:nvPicPr>
          <p:cNvPr id="1028" name="Picture 4" descr="Image result for toy stor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581647"/>
            <a:ext cx="4194175" cy="131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Why is it important to use figurative language in our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allows the reader to visualize what the writer is saying.</a:t>
            </a:r>
          </a:p>
          <a:p>
            <a:endParaRPr lang="en-US" sz="2800" dirty="0" smtClean="0"/>
          </a:p>
          <a:p>
            <a:r>
              <a:rPr lang="en-US" sz="2800" dirty="0" smtClean="0"/>
              <a:t>It adds interest and color to a written piece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8" name="Picture 4" descr="http://hill.troy.k12.mi.us/staff/bnewingham/myweb3/clipart/j013439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533400"/>
            <a:ext cx="4600575" cy="4429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3880" cy="105156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Personification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r>
              <a:rPr lang="en-US" sz="4000" dirty="0"/>
              <a:t>G</a:t>
            </a:r>
            <a:r>
              <a:rPr lang="en-US" sz="4000" dirty="0" smtClean="0"/>
              <a:t>iving human characteristics to things, animals, or ideas.</a:t>
            </a:r>
          </a:p>
          <a:p>
            <a:endParaRPr lang="en-US" u="sng" dirty="0" smtClean="0"/>
          </a:p>
          <a:p>
            <a:r>
              <a:rPr lang="en-US" u="sng" dirty="0" smtClean="0"/>
              <a:t>Examples</a:t>
            </a:r>
            <a:r>
              <a:rPr lang="en-US" dirty="0" smtClean="0"/>
              <a:t>: The pencil </a:t>
            </a:r>
            <a:r>
              <a:rPr lang="en-US" u="sng" dirty="0" smtClean="0"/>
              <a:t>jumped</a:t>
            </a:r>
            <a:r>
              <a:rPr lang="en-US" dirty="0" smtClean="0"/>
              <a:t> out of my hand.</a:t>
            </a:r>
          </a:p>
          <a:p>
            <a:pPr>
              <a:buNone/>
            </a:pPr>
            <a:r>
              <a:rPr lang="en-US" dirty="0"/>
              <a:t>Fear </a:t>
            </a:r>
            <a:r>
              <a:rPr lang="en-US" u="sng" dirty="0"/>
              <a:t>knocked</a:t>
            </a:r>
            <a:r>
              <a:rPr lang="en-US" dirty="0"/>
              <a:t> on the door. Faith </a:t>
            </a:r>
            <a:r>
              <a:rPr lang="en-US" u="sng" dirty="0"/>
              <a:t>answered</a:t>
            </a:r>
            <a:r>
              <a:rPr lang="en-US" dirty="0"/>
              <a:t>. There was no one there.</a:t>
            </a:r>
          </a:p>
        </p:txBody>
      </p:sp>
      <p:pic>
        <p:nvPicPr>
          <p:cNvPr id="14338" name="Picture 2" descr="http://1.bp.blogspot.com/_t5CFZhL40BE/Smh1TocAHbI/AAAAAAAACQM/ucVQacS98MA/s400/060208_mb_Cell_phone_T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7006" y="4724400"/>
            <a:ext cx="1702594" cy="1757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run down house appeared </a:t>
            </a:r>
            <a:r>
              <a:rPr lang="en-US" dirty="0" smtClean="0"/>
              <a:t>depressed.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/>
              <a:t>She did not realize that opportunity was knocking at her door.</a:t>
            </a:r>
          </a:p>
          <a:p>
            <a:endParaRPr lang="en-US" dirty="0" smtClean="0"/>
          </a:p>
          <a:p>
            <a:r>
              <a:rPr lang="en-US" dirty="0"/>
              <a:t>The phone awakened with a mighty </a:t>
            </a:r>
            <a:r>
              <a:rPr lang="en-US" dirty="0" smtClean="0"/>
              <a:t>ring.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homeloansoz.com.au/wp-content/uploads/2015/08/run-down-hou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931" y="1338262"/>
            <a:ext cx="3147170" cy="227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hearinglosspages.files.wordpress.com/2013/07/phone-ring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9212">
            <a:off x="5576857" y="3453441"/>
            <a:ext cx="2687753" cy="250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Autofit/>
          </a:bodyPr>
          <a:lstStyle/>
          <a:p>
            <a:r>
              <a:rPr lang="en-US" dirty="0" smtClean="0"/>
              <a:t>Take 2 minutes to Think of your own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 smtClean="0"/>
              <a:t>Hint: choose a noun and add a verb next to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Hyperbole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*an exaggeration</a:t>
            </a:r>
          </a:p>
          <a:p>
            <a:endParaRPr lang="en-US" dirty="0" smtClean="0"/>
          </a:p>
          <a:p>
            <a:r>
              <a:rPr lang="en-US" dirty="0" smtClean="0"/>
              <a:t>*</a:t>
            </a:r>
            <a:r>
              <a:rPr lang="en-US" b="1" dirty="0" smtClean="0"/>
              <a:t>used to heighten effect. It is not used to mislead the reader, but to emphasize a point. </a:t>
            </a:r>
          </a:p>
          <a:p>
            <a:endParaRPr lang="en-US" b="1" dirty="0" smtClean="0"/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b="1" dirty="0" smtClean="0"/>
              <a:t>Example</a:t>
            </a:r>
            <a:r>
              <a:rPr lang="en-US" b="1" dirty="0" smtClean="0"/>
              <a:t>: My mom is going </a:t>
            </a:r>
            <a:r>
              <a:rPr lang="en-US" b="1" dirty="0" smtClean="0"/>
              <a:t>to kill me!</a:t>
            </a:r>
          </a:p>
          <a:p>
            <a:pPr marL="265176" lvl="1" indent="-265176">
              <a:buSzPct val="80000"/>
              <a:buFont typeface="Wingdings 2"/>
              <a:buChar char=""/>
            </a:pPr>
            <a:endParaRPr lang="en-US" b="1" dirty="0"/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b="1" dirty="0" smtClean="0"/>
              <a:t>Do your parents or teachers ever exaggerate? </a:t>
            </a:r>
          </a:p>
          <a:p>
            <a:pPr marL="265176" lvl="1" indent="-265176">
              <a:buSzPct val="80000"/>
              <a:buFont typeface="Wingdings 2"/>
              <a:buChar char=""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11266" name="Picture 2" descr="http://2.bp.blogspot.com/-PxAlv3ycs4k/Tcv5X665puI/AAAAAAAACKw/DpBZNjdNvLI/s400/Hyperbole%2B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10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 smtClean="0"/>
              <a:t>I could sleep for a year.</a:t>
            </a:r>
            <a:br>
              <a:rPr lang="en-US" b="1" dirty="0" smtClean="0"/>
            </a:b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This box weighs a ton.</a:t>
            </a:r>
            <a:br>
              <a:rPr lang="en-US" b="1" dirty="0" smtClean="0"/>
            </a:b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I've told you a million times not to exaggerate.</a:t>
            </a:r>
            <a:br>
              <a:rPr lang="en-US" b="1" dirty="0" smtClean="0"/>
            </a:br>
            <a:endParaRPr lang="en-US" b="1" dirty="0" smtClean="0"/>
          </a:p>
        </p:txBody>
      </p:sp>
      <p:pic>
        <p:nvPicPr>
          <p:cNvPr id="10242" name="Picture 2" descr="http://www.elfwood.com/art/a/l/altorres/rip_v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886200"/>
            <a:ext cx="4114800" cy="2466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Hyperbole Example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362448" cy="438912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Yo</a:t>
            </a:r>
            <a:r>
              <a:rPr lang="en-US" sz="3200" b="1" dirty="0" smtClean="0"/>
              <a:t> momma’s so fat, she had to go to Sea World to get baptized. </a:t>
            </a:r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sz="3900" b="1" dirty="0" err="1" smtClean="0"/>
              <a:t>Boooooooom</a:t>
            </a:r>
            <a:r>
              <a:rPr lang="en-US" sz="3900" b="1" dirty="0" smtClean="0"/>
              <a:t>!</a:t>
            </a:r>
            <a:endParaRPr lang="en-US" sz="3900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b="1" dirty="0" err="1" smtClean="0"/>
              <a:t>Yo</a:t>
            </a:r>
            <a:r>
              <a:rPr lang="en-US" b="1" dirty="0" smtClean="0"/>
              <a:t> Momma</a:t>
            </a:r>
            <a:endParaRPr lang="en-US" b="1" dirty="0"/>
          </a:p>
        </p:txBody>
      </p:sp>
      <p:pic>
        <p:nvPicPr>
          <p:cNvPr id="1026" name="Picture 2" descr="http://www.entersandiego.com/images/photos/sea1_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86000"/>
            <a:ext cx="3524250" cy="2857500"/>
          </a:xfrm>
          <a:prstGeom prst="rect">
            <a:avLst/>
          </a:prstGeom>
          <a:noFill/>
        </p:spPr>
      </p:pic>
      <p:sp>
        <p:nvSpPr>
          <p:cNvPr id="6" name="Down Arrow 5"/>
          <p:cNvSpPr/>
          <p:nvPr/>
        </p:nvSpPr>
        <p:spPr>
          <a:xfrm rot="398672">
            <a:off x="6966933" y="1844445"/>
            <a:ext cx="381000" cy="190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1052</TotalTime>
  <Words>200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Verdana</vt:lpstr>
      <vt:lpstr>Wingdings</vt:lpstr>
      <vt:lpstr>Wingdings 2</vt:lpstr>
      <vt:lpstr>Aspect</vt:lpstr>
      <vt:lpstr>  Personification and Hyperbole </vt:lpstr>
      <vt:lpstr>Review: Why is it important to use figurative language in our writing?</vt:lpstr>
      <vt:lpstr>Personification</vt:lpstr>
      <vt:lpstr>More Examples</vt:lpstr>
      <vt:lpstr>Take 2 minutes to Think of your own examples</vt:lpstr>
      <vt:lpstr>Hyperbole</vt:lpstr>
      <vt:lpstr>More Examples</vt:lpstr>
      <vt:lpstr>Hyperbole Example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 Continued</dc:title>
  <dc:creator>Adam Eynon</dc:creator>
  <cp:lastModifiedBy>Adam Eynon</cp:lastModifiedBy>
  <cp:revision>29</cp:revision>
  <dcterms:created xsi:type="dcterms:W3CDTF">2011-02-21T23:35:56Z</dcterms:created>
  <dcterms:modified xsi:type="dcterms:W3CDTF">2017-03-08T15:44:49Z</dcterms:modified>
</cp:coreProperties>
</file>