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9" autoAdjust="0"/>
    <p:restoredTop sz="94660"/>
  </p:normalViewPr>
  <p:slideViewPr>
    <p:cSldViewPr snapToGrid="0">
      <p:cViewPr varScale="1">
        <p:scale>
          <a:sx n="58" d="100"/>
          <a:sy n="58" d="100"/>
        </p:scale>
        <p:origin x="33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CD1DE2-2A65-487B-A978-FE527220AC38}" type="datetimeFigureOut">
              <a:rPr lang="en-US" smtClean="0"/>
              <a:t>9/6/2016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D27933-9830-4EF9-87D3-15310B4DB68A}" type="slidenum">
              <a:rPr lang="en-US" smtClean="0"/>
              <a:t>‹#›</a:t>
            </a:fld>
            <a:endParaRPr lang="en-US"/>
          </a:p>
        </p:txBody>
      </p:sp>
    </p:spTree>
    <p:extLst>
      <p:ext uri="{BB962C8B-B14F-4D97-AF65-F5344CB8AC3E}">
        <p14:creationId xmlns:p14="http://schemas.microsoft.com/office/powerpoint/2010/main" val="2162272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is to show the idea that the hook is a general idea to pull the reader in, but then the paragraph gets more specific by giving the reader more information (who, what, when, where) and then very specific with the thesis</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3BDAF2-7BDF-41A4-ADE5-143DAE3ACB88}"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3586924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C3AD05-70CA-4368-BDA1-188AC503A53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3792550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3AD05-70CA-4368-BDA1-188AC503A53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36510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3AD05-70CA-4368-BDA1-188AC503A53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425797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C3AD05-70CA-4368-BDA1-188AC503A53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634052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C3AD05-70CA-4368-BDA1-188AC503A533}" type="datetimeFigureOut">
              <a:rPr lang="en-US" smtClean="0"/>
              <a:t>9/6/2016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3633751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C3AD05-70CA-4368-BDA1-188AC503A533}"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1896521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C3AD05-70CA-4368-BDA1-188AC503A533}" type="datetimeFigureOut">
              <a:rPr lang="en-US" smtClean="0"/>
              <a:t>9/6/2016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386108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C3AD05-70CA-4368-BDA1-188AC503A533}" type="datetimeFigureOut">
              <a:rPr lang="en-US" smtClean="0"/>
              <a:t>9/6/2016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1065049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3AD05-70CA-4368-BDA1-188AC503A533}" type="datetimeFigureOut">
              <a:rPr lang="en-US" smtClean="0"/>
              <a:t>9/6/2016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193180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3AD05-70CA-4368-BDA1-188AC503A533}"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3553020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3AD05-70CA-4368-BDA1-188AC503A533}" type="datetimeFigureOut">
              <a:rPr lang="en-US" smtClean="0"/>
              <a:t>9/6/2016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80461-4E68-47A8-8D1D-DC28DD177939}" type="slidenum">
              <a:rPr lang="en-US" smtClean="0"/>
              <a:t>‹#›</a:t>
            </a:fld>
            <a:endParaRPr lang="en-US"/>
          </a:p>
        </p:txBody>
      </p:sp>
    </p:spTree>
    <p:extLst>
      <p:ext uri="{BB962C8B-B14F-4D97-AF65-F5344CB8AC3E}">
        <p14:creationId xmlns:p14="http://schemas.microsoft.com/office/powerpoint/2010/main" val="170114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C3AD05-70CA-4368-BDA1-188AC503A533}" type="datetimeFigureOut">
              <a:rPr lang="en-US" smtClean="0"/>
              <a:t>9/6/2016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80461-4E68-47A8-8D1D-DC28DD177939}" type="slidenum">
              <a:rPr lang="en-US" smtClean="0"/>
              <a:t>‹#›</a:t>
            </a:fld>
            <a:endParaRPr lang="en-US"/>
          </a:p>
        </p:txBody>
      </p:sp>
    </p:spTree>
    <p:extLst>
      <p:ext uri="{BB962C8B-B14F-4D97-AF65-F5344CB8AC3E}">
        <p14:creationId xmlns:p14="http://schemas.microsoft.com/office/powerpoint/2010/main" val="1592003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2"/>
          <p:cNvSpPr>
            <a:spLocks noGrp="1"/>
          </p:cNvSpPr>
          <p:nvPr>
            <p:ph type="body" idx="1"/>
          </p:nvPr>
        </p:nvSpPr>
        <p:spPr>
          <a:xfrm>
            <a:off x="2054225" y="1928814"/>
            <a:ext cx="7772400" cy="4429125"/>
          </a:xfrm>
        </p:spPr>
        <p:txBody>
          <a:bodyPr/>
          <a:lstStyle/>
          <a:p>
            <a:pPr eaLnBrk="1" hangingPunct="1"/>
            <a:r>
              <a:rPr lang="en-US" altLang="en-US" smtClean="0">
                <a:solidFill>
                  <a:schemeClr val="tx1"/>
                </a:solidFill>
              </a:rPr>
              <a:t>Another way to look at an introductory paragraph:</a:t>
            </a:r>
          </a:p>
          <a:p>
            <a:pPr eaLnBrk="1" hangingPunct="1"/>
            <a:endParaRPr lang="en-US" altLang="en-US" smtClean="0">
              <a:solidFill>
                <a:schemeClr val="tx1"/>
              </a:solidFill>
            </a:endParaRPr>
          </a:p>
        </p:txBody>
      </p:sp>
      <p:sp>
        <p:nvSpPr>
          <p:cNvPr id="5" name="Title 1"/>
          <p:cNvSpPr>
            <a:spLocks noGrp="1"/>
          </p:cNvSpPr>
          <p:nvPr>
            <p:ph type="title"/>
          </p:nvPr>
        </p:nvSpPr>
        <p:spPr>
          <a:xfrm>
            <a:off x="2024034" y="428604"/>
            <a:ext cx="7772400" cy="1362456"/>
          </a:xfrm>
          <a:ln>
            <a:miter lim="800000"/>
            <a:headEnd/>
            <a:tailEnd/>
          </a:ln>
          <a:extLst/>
        </p:spPr>
        <p:txBody>
          <a:bodyPr/>
          <a:lstStyle/>
          <a:p>
            <a:pPr algn="ctr">
              <a:defRPr/>
            </a:pPr>
            <a:r>
              <a:rPr dirty="0" smtClean="0"/>
              <a:t>Introductory Paragraph</a:t>
            </a:r>
            <a:endParaRPr dirty="0"/>
          </a:p>
        </p:txBody>
      </p:sp>
      <p:sp>
        <p:nvSpPr>
          <p:cNvPr id="6" name="Isosceles Triangle 5"/>
          <p:cNvSpPr/>
          <p:nvPr/>
        </p:nvSpPr>
        <p:spPr>
          <a:xfrm flipH="1" flipV="1">
            <a:off x="2024063" y="2357439"/>
            <a:ext cx="3929062" cy="3857625"/>
          </a:xfrm>
          <a:prstGeom prst="triangle">
            <a:avLst>
              <a:gd name="adj" fmla="val 4868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1269" name="TextBox 6"/>
          <p:cNvSpPr txBox="1">
            <a:spLocks noChangeArrowheads="1"/>
          </p:cNvSpPr>
          <p:nvPr/>
        </p:nvSpPr>
        <p:spPr bwMode="auto">
          <a:xfrm>
            <a:off x="7024689" y="2559050"/>
            <a:ext cx="15001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C007F"/>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9C007F"/>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n-US" altLang="en-US" sz="1800" dirty="0"/>
              <a:t>Hook</a:t>
            </a:r>
          </a:p>
        </p:txBody>
      </p:sp>
      <p:sp>
        <p:nvSpPr>
          <p:cNvPr id="11270" name="TextBox 8"/>
          <p:cNvSpPr txBox="1">
            <a:spLocks noChangeArrowheads="1"/>
          </p:cNvSpPr>
          <p:nvPr/>
        </p:nvSpPr>
        <p:spPr bwMode="auto">
          <a:xfrm>
            <a:off x="6381751" y="3429000"/>
            <a:ext cx="2500313"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C007F"/>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9C007F"/>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n-US" altLang="en-US" sz="1800" dirty="0"/>
              <a:t>Who</a:t>
            </a:r>
          </a:p>
          <a:p>
            <a:pPr eaLnBrk="1" hangingPunct="1">
              <a:spcBef>
                <a:spcPct val="0"/>
              </a:spcBef>
              <a:buClrTx/>
              <a:buSzTx/>
              <a:buFontTx/>
              <a:buNone/>
            </a:pPr>
            <a:r>
              <a:rPr lang="en-US" altLang="en-US" sz="1800" dirty="0"/>
              <a:t>What</a:t>
            </a:r>
          </a:p>
          <a:p>
            <a:pPr eaLnBrk="1" hangingPunct="1">
              <a:spcBef>
                <a:spcPct val="0"/>
              </a:spcBef>
              <a:buClrTx/>
              <a:buSzTx/>
              <a:buFontTx/>
              <a:buNone/>
            </a:pPr>
            <a:r>
              <a:rPr lang="en-US" altLang="en-US" sz="1800" dirty="0"/>
              <a:t>When</a:t>
            </a:r>
          </a:p>
          <a:p>
            <a:pPr eaLnBrk="1" hangingPunct="1">
              <a:spcBef>
                <a:spcPct val="0"/>
              </a:spcBef>
              <a:buClrTx/>
              <a:buSzTx/>
              <a:buFontTx/>
              <a:buNone/>
            </a:pPr>
            <a:r>
              <a:rPr lang="en-US" altLang="en-US" sz="1800" dirty="0" smtClean="0"/>
              <a:t>Where</a:t>
            </a:r>
          </a:p>
          <a:p>
            <a:pPr eaLnBrk="1" hangingPunct="1">
              <a:spcBef>
                <a:spcPct val="0"/>
              </a:spcBef>
              <a:buClrTx/>
              <a:buSzTx/>
              <a:buFontTx/>
              <a:buNone/>
            </a:pPr>
            <a:r>
              <a:rPr lang="en-US" altLang="en-US" sz="1800" dirty="0" smtClean="0"/>
              <a:t>Why</a:t>
            </a:r>
            <a:endParaRPr lang="en-US" altLang="en-US" sz="1800" dirty="0"/>
          </a:p>
        </p:txBody>
      </p:sp>
      <p:sp>
        <p:nvSpPr>
          <p:cNvPr id="11271" name="TextBox 9"/>
          <p:cNvSpPr txBox="1">
            <a:spLocks noChangeArrowheads="1"/>
          </p:cNvSpPr>
          <p:nvPr/>
        </p:nvSpPr>
        <p:spPr bwMode="auto">
          <a:xfrm>
            <a:off x="5359056" y="5718763"/>
            <a:ext cx="3857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C007F"/>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9C007F"/>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68007F"/>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n-US" altLang="en-US" sz="1800"/>
              <a:t>Thesis (the purpose of your essay)</a:t>
            </a:r>
          </a:p>
        </p:txBody>
      </p:sp>
      <p:sp>
        <p:nvSpPr>
          <p:cNvPr id="16" name="Left Brace 15"/>
          <p:cNvSpPr/>
          <p:nvPr/>
        </p:nvSpPr>
        <p:spPr>
          <a:xfrm>
            <a:off x="6096001" y="3214689"/>
            <a:ext cx="214313" cy="1500187"/>
          </a:xfrm>
          <a:prstGeom prst="leftBrace">
            <a:avLst/>
          </a:prstGeom>
          <a:ln w="28575">
            <a:solidFill>
              <a:schemeClr val="bg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4" name="Left Arrow 3"/>
          <p:cNvSpPr/>
          <p:nvPr/>
        </p:nvSpPr>
        <p:spPr>
          <a:xfrm>
            <a:off x="5088835" y="4081670"/>
            <a:ext cx="1078604" cy="463826"/>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Left Arrow 6"/>
          <p:cNvSpPr/>
          <p:nvPr/>
        </p:nvSpPr>
        <p:spPr>
          <a:xfrm>
            <a:off x="6096001" y="2578440"/>
            <a:ext cx="785812" cy="363198"/>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Left Arrow 16"/>
          <p:cNvSpPr/>
          <p:nvPr/>
        </p:nvSpPr>
        <p:spPr>
          <a:xfrm>
            <a:off x="4437960" y="5718763"/>
            <a:ext cx="785812" cy="363198"/>
          </a:xfrm>
          <a:prstGeom prst="lef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2856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Body Paragraph</a:t>
            </a:r>
          </a:p>
        </p:txBody>
      </p:sp>
      <p:sp>
        <p:nvSpPr>
          <p:cNvPr id="3" name="Content Placeholder 2"/>
          <p:cNvSpPr>
            <a:spLocks noGrp="1"/>
          </p:cNvSpPr>
          <p:nvPr>
            <p:ph idx="1"/>
          </p:nvPr>
        </p:nvSpPr>
        <p:spPr/>
        <p:txBody>
          <a:bodyPr/>
          <a:lstStyle/>
          <a:p>
            <a:pPr>
              <a:defRPr/>
            </a:pPr>
            <a:r>
              <a:rPr lang="en-US" sz="2400" dirty="0"/>
              <a:t>Sentence 1     </a:t>
            </a:r>
            <a:r>
              <a:rPr lang="en-US" sz="2400" b="1" dirty="0">
                <a:solidFill>
                  <a:srgbClr val="FF3300"/>
                </a:solidFill>
              </a:rPr>
              <a:t>TS</a:t>
            </a:r>
            <a:r>
              <a:rPr lang="en-US" sz="2400" dirty="0"/>
              <a:t>	Topic sentence (introduce    </a:t>
            </a:r>
          </a:p>
          <a:p>
            <a:pPr marL="0" indent="0">
              <a:buNone/>
              <a:defRPr/>
            </a:pPr>
            <a:r>
              <a:rPr lang="en-US" sz="2400" dirty="0"/>
              <a:t>                                  argument).</a:t>
            </a:r>
          </a:p>
          <a:p>
            <a:pPr>
              <a:defRPr/>
            </a:pPr>
            <a:r>
              <a:rPr lang="en-US" sz="2400" dirty="0"/>
              <a:t>Sentence 2     </a:t>
            </a:r>
            <a:r>
              <a:rPr lang="en-US" sz="2400" b="1" dirty="0">
                <a:solidFill>
                  <a:srgbClr val="FF3300"/>
                </a:solidFill>
              </a:rPr>
              <a:t>CD</a:t>
            </a:r>
            <a:r>
              <a:rPr lang="en-US" sz="2400" dirty="0">
                <a:solidFill>
                  <a:srgbClr val="FF3300"/>
                </a:solidFill>
              </a:rPr>
              <a:t>	</a:t>
            </a:r>
            <a:r>
              <a:rPr lang="en-US" sz="2400" dirty="0"/>
              <a:t>Evidence (cite source/quote) </a:t>
            </a:r>
          </a:p>
          <a:p>
            <a:pPr>
              <a:defRPr/>
            </a:pPr>
            <a:r>
              <a:rPr lang="en-US" sz="2400" dirty="0"/>
              <a:t>Sentence 3     </a:t>
            </a:r>
            <a:r>
              <a:rPr lang="en-US" sz="2400" b="1" dirty="0">
                <a:solidFill>
                  <a:srgbClr val="FF3300"/>
                </a:solidFill>
              </a:rPr>
              <a:t>EXP</a:t>
            </a:r>
            <a:r>
              <a:rPr lang="en-US" sz="2400" dirty="0"/>
              <a:t>	Explanation on sentence two</a:t>
            </a:r>
          </a:p>
          <a:p>
            <a:pPr>
              <a:defRPr/>
            </a:pPr>
            <a:r>
              <a:rPr lang="en-US" sz="2400" dirty="0"/>
              <a:t>Sentence 4     </a:t>
            </a:r>
            <a:r>
              <a:rPr lang="en-US" sz="2400" b="1" dirty="0">
                <a:solidFill>
                  <a:srgbClr val="FF3300"/>
                </a:solidFill>
              </a:rPr>
              <a:t>EXP</a:t>
            </a:r>
            <a:r>
              <a:rPr lang="en-US" sz="2400" dirty="0"/>
              <a:t>	More explanation</a:t>
            </a:r>
          </a:p>
          <a:p>
            <a:pPr>
              <a:defRPr/>
            </a:pPr>
            <a:r>
              <a:rPr lang="en-US" sz="2400" dirty="0"/>
              <a:t>Sentence 5     </a:t>
            </a:r>
            <a:r>
              <a:rPr lang="en-US" sz="2400" b="1" dirty="0">
                <a:solidFill>
                  <a:srgbClr val="FF3300"/>
                </a:solidFill>
              </a:rPr>
              <a:t>CD</a:t>
            </a:r>
            <a:r>
              <a:rPr lang="en-US" sz="2400" dirty="0"/>
              <a:t>	Evidence (cite source/quote)</a:t>
            </a:r>
          </a:p>
          <a:p>
            <a:pPr>
              <a:defRPr/>
            </a:pPr>
            <a:r>
              <a:rPr lang="en-US" sz="2400" dirty="0"/>
              <a:t>Sentence 6     </a:t>
            </a:r>
            <a:r>
              <a:rPr lang="en-US" sz="2400" b="1" dirty="0">
                <a:solidFill>
                  <a:srgbClr val="FF3300"/>
                </a:solidFill>
              </a:rPr>
              <a:t>COM</a:t>
            </a:r>
            <a:r>
              <a:rPr lang="en-US" sz="2400" dirty="0"/>
              <a:t> Explanation on sentence five</a:t>
            </a:r>
          </a:p>
          <a:p>
            <a:pPr>
              <a:defRPr/>
            </a:pPr>
            <a:r>
              <a:rPr lang="en-US" sz="2400" dirty="0"/>
              <a:t>Sentence 7    </a:t>
            </a:r>
            <a:r>
              <a:rPr lang="en-US" sz="2400" b="1" dirty="0">
                <a:solidFill>
                  <a:srgbClr val="FF3300"/>
                </a:solidFill>
              </a:rPr>
              <a:t> COM </a:t>
            </a:r>
            <a:r>
              <a:rPr lang="en-US" sz="2400" dirty="0"/>
              <a:t>More explanation</a:t>
            </a:r>
          </a:p>
          <a:p>
            <a:pPr>
              <a:defRPr/>
            </a:pPr>
            <a:r>
              <a:rPr lang="en-US" sz="2400" dirty="0"/>
              <a:t>Sentence 8     </a:t>
            </a:r>
            <a:r>
              <a:rPr lang="en-US" sz="2400" b="1" dirty="0">
                <a:solidFill>
                  <a:srgbClr val="FF3300"/>
                </a:solidFill>
              </a:rPr>
              <a:t>CS</a:t>
            </a:r>
            <a:r>
              <a:rPr lang="en-US" sz="2400" dirty="0"/>
              <a:t>	  Concluding sentence</a:t>
            </a:r>
          </a:p>
        </p:txBody>
      </p:sp>
    </p:spTree>
    <p:extLst>
      <p:ext uri="{BB962C8B-B14F-4D97-AF65-F5344CB8AC3E}">
        <p14:creationId xmlns:p14="http://schemas.microsoft.com/office/powerpoint/2010/main" val="4155322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79</Words>
  <Application>Microsoft Office PowerPoint</Application>
  <PresentationFormat>Widescreen</PresentationFormat>
  <Paragraphs>21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Constantia</vt:lpstr>
      <vt:lpstr>Office Theme</vt:lpstr>
      <vt:lpstr>Introductory Paragraph</vt:lpstr>
      <vt:lpstr>Body Paragraph</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Introductory Paragraph</dc:title>
  <dc:creator>Adam Eynon</dc:creator>
  <cp:lastModifiedBy>Adam Eynon</cp:lastModifiedBy>
  <cp:revision>4</cp:revision>
  <dcterms:created xsi:type="dcterms:W3CDTF">2016-09-06T14:43:48Z</dcterms:created>
  <dcterms:modified xsi:type="dcterms:W3CDTF">2016-09-06T17:33:32Z</dcterms:modified>
</cp:coreProperties>
</file>