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31"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5BFC2E2-2980-461E-B301-629A7D0AE9B2}" type="datetimeFigureOut">
              <a:rPr lang="en-US" smtClean="0"/>
              <a:pPr/>
              <a:t>10/2/2015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91A2251C-072D-4CFF-97CD-BE25F4034E28}"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BFC2E2-2980-461E-B301-629A7D0AE9B2}"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2251C-072D-4CFF-97CD-BE25F4034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BFC2E2-2980-461E-B301-629A7D0AE9B2}"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2251C-072D-4CFF-97CD-BE25F4034E28}"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5BFC2E2-2980-461E-B301-629A7D0AE9B2}"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2251C-072D-4CFF-97CD-BE25F4034E28}"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5BFC2E2-2980-461E-B301-629A7D0AE9B2}" type="datetimeFigureOut">
              <a:rPr lang="en-US" smtClean="0"/>
              <a:pPr/>
              <a:t>10/2/2015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91A2251C-072D-4CFF-97CD-BE25F4034E28}"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5BFC2E2-2980-461E-B301-629A7D0AE9B2}"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2251C-072D-4CFF-97CD-BE25F4034E28}"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5BFC2E2-2980-461E-B301-629A7D0AE9B2}" type="datetimeFigureOut">
              <a:rPr lang="en-US" smtClean="0"/>
              <a:pPr/>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A2251C-072D-4CFF-97CD-BE25F4034E28}"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BFC2E2-2980-461E-B301-629A7D0AE9B2}" type="datetimeFigureOut">
              <a:rPr lang="en-US" smtClean="0"/>
              <a:pPr/>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A2251C-072D-4CFF-97CD-BE25F4034E28}"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FC2E2-2980-461E-B301-629A7D0AE9B2}" type="datetimeFigureOut">
              <a:rPr lang="en-US" smtClean="0"/>
              <a:pPr/>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A2251C-072D-4CFF-97CD-BE25F4034E28}"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BFC2E2-2980-461E-B301-629A7D0AE9B2}"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2251C-072D-4CFF-97CD-BE25F4034E2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5BFC2E2-2980-461E-B301-629A7D0AE9B2}"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2251C-072D-4CFF-97CD-BE25F4034E2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5BFC2E2-2980-461E-B301-629A7D0AE9B2}" type="datetimeFigureOut">
              <a:rPr lang="en-US" smtClean="0"/>
              <a:pPr/>
              <a:t>10/2/2015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1A2251C-072D-4CFF-97CD-BE25F4034E28}"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Characterization</a:t>
            </a:r>
            <a:endParaRPr lang="en-US" sz="6000" dirty="0"/>
          </a:p>
        </p:txBody>
      </p:sp>
      <p:sp>
        <p:nvSpPr>
          <p:cNvPr id="3" name="Subtitle 2"/>
          <p:cNvSpPr>
            <a:spLocks noGrp="1"/>
          </p:cNvSpPr>
          <p:nvPr>
            <p:ph type="subTitle" idx="1"/>
          </p:nvPr>
        </p:nvSpPr>
        <p:spPr/>
        <p:txBody>
          <a:bodyPr>
            <a:normAutofit fontScale="92500" lnSpcReduction="10000"/>
          </a:bodyPr>
          <a:lstStyle/>
          <a:p>
            <a:r>
              <a:rPr lang="en-US" sz="3200" dirty="0" smtClean="0"/>
              <a:t>Making the Characters Seem “Real”</a:t>
            </a:r>
            <a:endParaRPr lang="en-US" sz="3200" dirty="0"/>
          </a:p>
        </p:txBody>
      </p:sp>
      <p:pic>
        <p:nvPicPr>
          <p:cNvPr id="24578" name="Picture 2" descr="http://images.wikia.com/disney/images/8/85/595152-pinocchio2_large.jpg"/>
          <p:cNvPicPr>
            <a:picLocks noChangeAspect="1" noChangeArrowheads="1"/>
          </p:cNvPicPr>
          <p:nvPr/>
        </p:nvPicPr>
        <p:blipFill>
          <a:blip r:embed="rId2" cstate="print"/>
          <a:srcRect/>
          <a:stretch>
            <a:fillRect/>
          </a:stretch>
        </p:blipFill>
        <p:spPr bwMode="auto">
          <a:xfrm>
            <a:off x="1295400" y="533400"/>
            <a:ext cx="3195992" cy="27622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5400" b="1" dirty="0" smtClean="0"/>
              <a:t>Let’s do it again!</a:t>
            </a:r>
            <a:endParaRPr lang="en-US" sz="5400" b="1" dirty="0"/>
          </a:p>
        </p:txBody>
      </p:sp>
      <p:sp>
        <p:nvSpPr>
          <p:cNvPr id="2" name="Content Placeholder 1"/>
          <p:cNvSpPr>
            <a:spLocks noGrp="1"/>
          </p:cNvSpPr>
          <p:nvPr>
            <p:ph sz="quarter" idx="1"/>
          </p:nvPr>
        </p:nvSpPr>
        <p:spPr/>
        <p:txBody>
          <a:bodyPr/>
          <a:lstStyle/>
          <a:p>
            <a:r>
              <a:rPr lang="en-US" sz="3200" dirty="0" smtClean="0"/>
              <a:t>#3 Character= Ignatius  </a:t>
            </a:r>
          </a:p>
          <a:p>
            <a:r>
              <a:rPr lang="en-US" dirty="0" smtClean="0"/>
              <a:t>A green hunting cap squeezed the top of the fleshy balloon of a head.  The green earflaps, full of large ears and uncut hair and the fine bristles that grew in the ears themselves, stuck out on either side like turn signals indicating two directions at once.    </a:t>
            </a:r>
          </a:p>
          <a:p>
            <a:r>
              <a:rPr lang="en-US" dirty="0" smtClean="0"/>
              <a:t> ~ from </a:t>
            </a:r>
            <a:r>
              <a:rPr lang="en-US" i="1" dirty="0" smtClean="0"/>
              <a:t>Confederacy of Dunces</a:t>
            </a:r>
            <a:r>
              <a:rPr lang="en-US" dirty="0" smtClean="0"/>
              <a:t> by John Kennedy Toole (1)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5400" b="1" dirty="0" smtClean="0"/>
              <a:t>Don’t stop yet Mr. E!</a:t>
            </a:r>
            <a:endParaRPr lang="en-US" sz="5400" b="1" dirty="0"/>
          </a:p>
        </p:txBody>
      </p:sp>
      <p:sp>
        <p:nvSpPr>
          <p:cNvPr id="2" name="Content Placeholder 1"/>
          <p:cNvSpPr>
            <a:spLocks noGrp="1"/>
          </p:cNvSpPr>
          <p:nvPr>
            <p:ph sz="quarter" idx="1"/>
          </p:nvPr>
        </p:nvSpPr>
        <p:spPr/>
        <p:txBody>
          <a:bodyPr/>
          <a:lstStyle/>
          <a:p>
            <a:r>
              <a:rPr lang="en-US" sz="3200" dirty="0" smtClean="0"/>
              <a:t>#4 Narrator</a:t>
            </a:r>
          </a:p>
          <a:p>
            <a:pPr>
              <a:buNone/>
            </a:pPr>
            <a:r>
              <a:rPr lang="en-US" dirty="0" smtClean="0"/>
              <a:t> </a:t>
            </a:r>
          </a:p>
          <a:p>
            <a:r>
              <a:rPr lang="en-US" dirty="0" smtClean="0"/>
              <a:t>I am so tired of the way people look at me.  I wish they would just mind their own business like I mind mine.  I want to move back to California with my old friends.  People here don’t know how to handle people who are different.  What? Why does that girl think she can look at me like that?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7200" b="1" dirty="0" smtClean="0"/>
              <a:t>One more time!</a:t>
            </a:r>
            <a:endParaRPr lang="en-US" sz="7200" b="1" dirty="0"/>
          </a:p>
        </p:txBody>
      </p:sp>
      <p:sp>
        <p:nvSpPr>
          <p:cNvPr id="2" name="Content Placeholder 1"/>
          <p:cNvSpPr>
            <a:spLocks noGrp="1"/>
          </p:cNvSpPr>
          <p:nvPr>
            <p:ph sz="quarter" idx="1"/>
          </p:nvPr>
        </p:nvSpPr>
        <p:spPr/>
        <p:txBody>
          <a:bodyPr>
            <a:normAutofit/>
          </a:bodyPr>
          <a:lstStyle/>
          <a:p>
            <a:r>
              <a:rPr lang="en-US" sz="3200" dirty="0" smtClean="0"/>
              <a:t>#5 Character: The Father</a:t>
            </a:r>
          </a:p>
          <a:p>
            <a:endParaRPr lang="en-US" dirty="0" smtClean="0"/>
          </a:p>
          <a:p>
            <a:r>
              <a:rPr lang="en-US" dirty="0" smtClean="0"/>
              <a:t>She cowered away from her father as he yelled and made sure his daughter understood that she was worthless.  She always feared him and would look at other fathers and wish   on every birthday candle she blew out over the years that   one of them could be hers, instead of the one she was given. She could never look him in the eyes because she was scared    that one gesture would make her like him, as if his eyes would   become hers.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Mr. E, Why?</a:t>
            </a:r>
            <a:endParaRPr lang="en-US" dirty="0"/>
          </a:p>
        </p:txBody>
      </p:sp>
      <p:sp>
        <p:nvSpPr>
          <p:cNvPr id="2" name="Content Placeholder 1"/>
          <p:cNvSpPr>
            <a:spLocks noGrp="1"/>
          </p:cNvSpPr>
          <p:nvPr>
            <p:ph sz="quarter" idx="1"/>
          </p:nvPr>
        </p:nvSpPr>
        <p:spPr/>
        <p:txBody>
          <a:bodyPr/>
          <a:lstStyle/>
          <a:p>
            <a:r>
              <a:rPr lang="en-US" dirty="0" smtClean="0"/>
              <a:t>Characterization is a crucial part of making a story compelling. </a:t>
            </a:r>
          </a:p>
          <a:p>
            <a:r>
              <a:rPr lang="en-US" dirty="0" smtClean="0"/>
              <a:t>In order to interest and move readers, characters need to seem real. </a:t>
            </a:r>
          </a:p>
          <a:p>
            <a:r>
              <a:rPr lang="en-US" dirty="0" smtClean="0"/>
              <a:t>Good characterization gives readers a strong sense of characters' personalities and complexities; it makes characters vivid, alive and believable.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it Mr. E?</a:t>
            </a:r>
            <a:endParaRPr lang="en-US" dirty="0"/>
          </a:p>
        </p:txBody>
      </p:sp>
      <p:sp>
        <p:nvSpPr>
          <p:cNvPr id="2" name="Content Placeholder 1"/>
          <p:cNvSpPr>
            <a:spLocks noGrp="1"/>
          </p:cNvSpPr>
          <p:nvPr>
            <p:ph sz="quarter" idx="1"/>
          </p:nvPr>
        </p:nvSpPr>
        <p:spPr/>
        <p:txBody>
          <a:bodyPr/>
          <a:lstStyle/>
          <a:p>
            <a:r>
              <a:rPr lang="en-US" b="1" smtClean="0"/>
              <a:t>Characterization</a:t>
            </a:r>
            <a:r>
              <a:rPr lang="en-US" smtClean="0"/>
              <a:t>: </a:t>
            </a:r>
            <a:r>
              <a:rPr lang="en-US" dirty="0" smtClean="0"/>
              <a:t>the way an author shows what the characters are like. </a:t>
            </a:r>
          </a:p>
          <a:p>
            <a:endParaRPr lang="en-US" dirty="0" smtClean="0"/>
          </a:p>
          <a:p>
            <a:r>
              <a:rPr lang="en-US" dirty="0" smtClean="0"/>
              <a:t>One way to remember all the different characterization techniques authors use is the acronym </a:t>
            </a:r>
            <a:r>
              <a:rPr lang="en-US" sz="6000" b="1" dirty="0" smtClean="0"/>
              <a:t>STEAL</a:t>
            </a:r>
            <a:r>
              <a:rPr lang="en-US" dirty="0" smtClean="0"/>
              <a:t>.</a:t>
            </a:r>
          </a:p>
          <a:p>
            <a:endParaRPr lang="en-US" dirty="0"/>
          </a:p>
        </p:txBody>
      </p:sp>
      <p:pic>
        <p:nvPicPr>
          <p:cNvPr id="10242" name="Picture 2" descr="http://scm-l3.technorati.com/10/03/30/10619/stealing-computer-5k1.gif"/>
          <p:cNvPicPr>
            <a:picLocks noChangeAspect="1" noChangeArrowheads="1"/>
          </p:cNvPicPr>
          <p:nvPr/>
        </p:nvPicPr>
        <p:blipFill>
          <a:blip r:embed="rId2" cstate="print"/>
          <a:srcRect/>
          <a:stretch>
            <a:fillRect/>
          </a:stretch>
        </p:blipFill>
        <p:spPr bwMode="auto">
          <a:xfrm>
            <a:off x="5029200" y="3733800"/>
            <a:ext cx="1981200" cy="268637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t>S.T.E.A.L</a:t>
            </a:r>
            <a:endParaRPr lang="en-US" sz="8000" b="1" dirty="0"/>
          </a:p>
        </p:txBody>
      </p:sp>
      <p:sp>
        <p:nvSpPr>
          <p:cNvPr id="3" name="Content Placeholder 2"/>
          <p:cNvSpPr>
            <a:spLocks noGrp="1"/>
          </p:cNvSpPr>
          <p:nvPr>
            <p:ph sz="quarter" idx="1"/>
          </p:nvPr>
        </p:nvSpPr>
        <p:spPr/>
        <p:txBody>
          <a:bodyPr>
            <a:normAutofit lnSpcReduction="10000"/>
          </a:bodyPr>
          <a:lstStyle/>
          <a:p>
            <a:r>
              <a:rPr lang="en-US" sz="4800" dirty="0" smtClean="0"/>
              <a:t>Authors show what characters are like by describing their….</a:t>
            </a:r>
          </a:p>
          <a:p>
            <a:endParaRPr lang="en-US" dirty="0"/>
          </a:p>
        </p:txBody>
      </p:sp>
      <p:sp>
        <p:nvSpPr>
          <p:cNvPr id="4" name="Content Placeholder 3"/>
          <p:cNvSpPr>
            <a:spLocks noGrp="1"/>
          </p:cNvSpPr>
          <p:nvPr>
            <p:ph sz="quarter" idx="2"/>
          </p:nvPr>
        </p:nvSpPr>
        <p:spPr/>
        <p:txBody>
          <a:bodyPr>
            <a:normAutofit lnSpcReduction="10000"/>
          </a:bodyPr>
          <a:lstStyle/>
          <a:p>
            <a:r>
              <a:rPr lang="en-US" sz="3600" b="1" dirty="0" smtClean="0"/>
              <a:t>S</a:t>
            </a:r>
            <a:r>
              <a:rPr lang="en-US" sz="2800" dirty="0" smtClean="0"/>
              <a:t>peech</a:t>
            </a:r>
          </a:p>
          <a:p>
            <a:endParaRPr lang="en-US" sz="2800" dirty="0" smtClean="0"/>
          </a:p>
          <a:p>
            <a:r>
              <a:rPr lang="en-US" sz="3600" b="1" dirty="0" smtClean="0"/>
              <a:t>T</a:t>
            </a:r>
            <a:r>
              <a:rPr lang="en-US" sz="2800" dirty="0" smtClean="0"/>
              <a:t>houghts</a:t>
            </a:r>
          </a:p>
          <a:p>
            <a:endParaRPr lang="en-US" sz="2800" dirty="0" smtClean="0"/>
          </a:p>
          <a:p>
            <a:r>
              <a:rPr lang="en-US" sz="3600" b="1" dirty="0" smtClean="0"/>
              <a:t>E</a:t>
            </a:r>
            <a:r>
              <a:rPr lang="en-US" sz="2800" dirty="0" smtClean="0"/>
              <a:t>ffects on Others</a:t>
            </a:r>
          </a:p>
          <a:p>
            <a:endParaRPr lang="en-US" sz="2800" dirty="0" smtClean="0"/>
          </a:p>
          <a:p>
            <a:r>
              <a:rPr lang="en-US" sz="3600" b="1" dirty="0" smtClean="0"/>
              <a:t>A</a:t>
            </a:r>
            <a:r>
              <a:rPr lang="en-US" sz="2800" dirty="0" smtClean="0"/>
              <a:t>ctions</a:t>
            </a:r>
          </a:p>
          <a:p>
            <a:endParaRPr lang="en-US" sz="2800" dirty="0" smtClean="0"/>
          </a:p>
          <a:p>
            <a:r>
              <a:rPr lang="en-US" sz="3900" b="1" dirty="0" smtClean="0"/>
              <a:t>L</a:t>
            </a:r>
            <a:r>
              <a:rPr lang="en-US" sz="2800" dirty="0" smtClean="0"/>
              <a:t>ooks</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t>S.T.E.A.L</a:t>
            </a:r>
            <a:endParaRPr lang="en-US" sz="8000" dirty="0"/>
          </a:p>
        </p:txBody>
      </p:sp>
      <p:sp>
        <p:nvSpPr>
          <p:cNvPr id="3" name="Content Placeholder 2"/>
          <p:cNvSpPr>
            <a:spLocks noGrp="1"/>
          </p:cNvSpPr>
          <p:nvPr>
            <p:ph sz="quarter" idx="1"/>
          </p:nvPr>
        </p:nvSpPr>
        <p:spPr/>
        <p:txBody>
          <a:bodyPr/>
          <a:lstStyle/>
          <a:p>
            <a:r>
              <a:rPr lang="en-US" sz="3600" b="1" dirty="0" smtClean="0"/>
              <a:t>S</a:t>
            </a:r>
            <a:r>
              <a:rPr lang="en-US" dirty="0" smtClean="0"/>
              <a:t>peech: What the character </a:t>
            </a:r>
            <a:r>
              <a:rPr lang="en-US" i="1" dirty="0" smtClean="0"/>
              <a:t>says</a:t>
            </a:r>
            <a:r>
              <a:rPr lang="en-US" dirty="0" smtClean="0"/>
              <a:t> out loud or the way he/she speaks</a:t>
            </a:r>
            <a:endParaRPr lang="en-US" dirty="0"/>
          </a:p>
        </p:txBody>
      </p:sp>
      <p:sp>
        <p:nvSpPr>
          <p:cNvPr id="4" name="Content Placeholder 3"/>
          <p:cNvSpPr>
            <a:spLocks noGrp="1"/>
          </p:cNvSpPr>
          <p:nvPr>
            <p:ph sz="quarter" idx="2"/>
          </p:nvPr>
        </p:nvSpPr>
        <p:spPr/>
        <p:txBody>
          <a:bodyPr/>
          <a:lstStyle/>
          <a:p>
            <a:r>
              <a:rPr lang="en-US" sz="3600" b="1" dirty="0" smtClean="0"/>
              <a:t>T</a:t>
            </a:r>
            <a:r>
              <a:rPr lang="en-US" dirty="0" smtClean="0"/>
              <a:t>houghts: What the character </a:t>
            </a:r>
            <a:r>
              <a:rPr lang="en-US" i="1" dirty="0" smtClean="0"/>
              <a:t>thinks</a:t>
            </a:r>
            <a:r>
              <a:rPr lang="en-US" dirty="0" smtClean="0"/>
              <a:t>—things other characters can’t hear</a:t>
            </a:r>
          </a:p>
          <a:p>
            <a:endParaRPr lang="en-US" dirty="0"/>
          </a:p>
        </p:txBody>
      </p:sp>
      <p:pic>
        <p:nvPicPr>
          <p:cNvPr id="8194" name="Picture 2" descr="http://www.libel.com/wp-content/uploads/2010/01/no_free_speech.jpg"/>
          <p:cNvPicPr>
            <a:picLocks noChangeAspect="1" noChangeArrowheads="1"/>
          </p:cNvPicPr>
          <p:nvPr/>
        </p:nvPicPr>
        <p:blipFill>
          <a:blip r:embed="rId2" cstate="print"/>
          <a:srcRect l="28889"/>
          <a:stretch>
            <a:fillRect/>
          </a:stretch>
        </p:blipFill>
        <p:spPr bwMode="auto">
          <a:xfrm>
            <a:off x="1066800" y="3505200"/>
            <a:ext cx="2438400" cy="2447925"/>
          </a:xfrm>
          <a:prstGeom prst="rect">
            <a:avLst/>
          </a:prstGeom>
          <a:noFill/>
        </p:spPr>
      </p:pic>
      <p:pic>
        <p:nvPicPr>
          <p:cNvPr id="8196" name="Picture 4" descr="http://douglasvermeeren.files.wordpress.com/2010/06/brain-image-2.jpg"/>
          <p:cNvPicPr>
            <a:picLocks noChangeAspect="1" noChangeArrowheads="1"/>
          </p:cNvPicPr>
          <p:nvPr/>
        </p:nvPicPr>
        <p:blipFill>
          <a:blip r:embed="rId3" cstate="print"/>
          <a:srcRect/>
          <a:stretch>
            <a:fillRect/>
          </a:stretch>
        </p:blipFill>
        <p:spPr bwMode="auto">
          <a:xfrm>
            <a:off x="5486400" y="3581400"/>
            <a:ext cx="2514600" cy="2514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t>S.T.E.A.L</a:t>
            </a:r>
            <a:endParaRPr lang="en-US" sz="8000" dirty="0"/>
          </a:p>
        </p:txBody>
      </p:sp>
      <p:sp>
        <p:nvSpPr>
          <p:cNvPr id="3" name="Content Placeholder 2"/>
          <p:cNvSpPr>
            <a:spLocks noGrp="1"/>
          </p:cNvSpPr>
          <p:nvPr>
            <p:ph sz="quarter" idx="1"/>
          </p:nvPr>
        </p:nvSpPr>
        <p:spPr/>
        <p:txBody>
          <a:bodyPr/>
          <a:lstStyle/>
          <a:p>
            <a:r>
              <a:rPr lang="en-US" sz="3600" b="1" dirty="0" smtClean="0"/>
              <a:t>E</a:t>
            </a:r>
            <a:r>
              <a:rPr lang="en-US" dirty="0" smtClean="0"/>
              <a:t>ffects on others: what other characters think or how they feel about the character, how they react to him/her.</a:t>
            </a:r>
          </a:p>
          <a:p>
            <a:endParaRPr lang="en-US" dirty="0"/>
          </a:p>
        </p:txBody>
      </p:sp>
      <p:sp>
        <p:nvSpPr>
          <p:cNvPr id="4" name="Content Placeholder 3"/>
          <p:cNvSpPr>
            <a:spLocks noGrp="1"/>
          </p:cNvSpPr>
          <p:nvPr>
            <p:ph sz="quarter" idx="2"/>
          </p:nvPr>
        </p:nvSpPr>
        <p:spPr/>
        <p:txBody>
          <a:bodyPr/>
          <a:lstStyle/>
          <a:p>
            <a:r>
              <a:rPr lang="en-US" sz="3600" b="1" dirty="0" smtClean="0"/>
              <a:t>A</a:t>
            </a:r>
            <a:r>
              <a:rPr lang="en-US" dirty="0" smtClean="0"/>
              <a:t>ctions: what the character </a:t>
            </a:r>
            <a:r>
              <a:rPr lang="en-US" i="1" dirty="0" smtClean="0"/>
              <a:t>does.</a:t>
            </a:r>
            <a:endParaRPr lang="en-US" dirty="0" smtClean="0"/>
          </a:p>
          <a:p>
            <a:endParaRPr lang="en-US" dirty="0"/>
          </a:p>
        </p:txBody>
      </p:sp>
      <p:pic>
        <p:nvPicPr>
          <p:cNvPr id="7170" name="Picture 2" descr="http://kevingriggs.files.wordpress.com/2010/10/guilt.jpg"/>
          <p:cNvPicPr>
            <a:picLocks noChangeAspect="1" noChangeArrowheads="1"/>
          </p:cNvPicPr>
          <p:nvPr/>
        </p:nvPicPr>
        <p:blipFill>
          <a:blip r:embed="rId2" cstate="print"/>
          <a:srcRect/>
          <a:stretch>
            <a:fillRect/>
          </a:stretch>
        </p:blipFill>
        <p:spPr bwMode="auto">
          <a:xfrm>
            <a:off x="1447800" y="3810000"/>
            <a:ext cx="2171700" cy="2468500"/>
          </a:xfrm>
          <a:prstGeom prst="rect">
            <a:avLst/>
          </a:prstGeom>
          <a:noFill/>
        </p:spPr>
      </p:pic>
      <p:pic>
        <p:nvPicPr>
          <p:cNvPr id="7172" name="Picture 4" descr="http://blogs.longwood.edu/commstudiesholly/files/2011/05/actions.jpg"/>
          <p:cNvPicPr>
            <a:picLocks noChangeAspect="1" noChangeArrowheads="1"/>
          </p:cNvPicPr>
          <p:nvPr/>
        </p:nvPicPr>
        <p:blipFill>
          <a:blip r:embed="rId3" cstate="print"/>
          <a:srcRect/>
          <a:stretch>
            <a:fillRect/>
          </a:stretch>
        </p:blipFill>
        <p:spPr bwMode="auto">
          <a:xfrm>
            <a:off x="4952999" y="3124200"/>
            <a:ext cx="2914649" cy="19431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8000" b="1" dirty="0" smtClean="0"/>
              <a:t>S.T.E.A.L</a:t>
            </a:r>
            <a:endParaRPr lang="en-US" sz="8000" dirty="0"/>
          </a:p>
        </p:txBody>
      </p:sp>
      <p:sp>
        <p:nvSpPr>
          <p:cNvPr id="2" name="Content Placeholder 1"/>
          <p:cNvSpPr>
            <a:spLocks noGrp="1"/>
          </p:cNvSpPr>
          <p:nvPr>
            <p:ph sz="quarter" idx="1"/>
          </p:nvPr>
        </p:nvSpPr>
        <p:spPr/>
        <p:txBody>
          <a:bodyPr/>
          <a:lstStyle/>
          <a:p>
            <a:r>
              <a:rPr lang="en-US" sz="3600" b="1" dirty="0" smtClean="0"/>
              <a:t>L</a:t>
            </a:r>
            <a:r>
              <a:rPr lang="en-US" dirty="0" smtClean="0"/>
              <a:t>ooks: descriptions of the character’s face, body, clothes, etc.</a:t>
            </a:r>
          </a:p>
          <a:p>
            <a:endParaRPr lang="en-US" dirty="0"/>
          </a:p>
        </p:txBody>
      </p:sp>
      <p:pic>
        <p:nvPicPr>
          <p:cNvPr id="6146" name="Picture 2" descr="http://images.cheezburger.com/completestore/2009/9/19/128978477463769325.jpg"/>
          <p:cNvPicPr>
            <a:picLocks noChangeAspect="1" noChangeArrowheads="1"/>
          </p:cNvPicPr>
          <p:nvPr/>
        </p:nvPicPr>
        <p:blipFill>
          <a:blip r:embed="rId2" cstate="print"/>
          <a:srcRect/>
          <a:stretch>
            <a:fillRect/>
          </a:stretch>
        </p:blipFill>
        <p:spPr bwMode="auto">
          <a:xfrm>
            <a:off x="685800" y="2819400"/>
            <a:ext cx="3819525" cy="2581276"/>
          </a:xfrm>
          <a:prstGeom prst="rect">
            <a:avLst/>
          </a:prstGeom>
          <a:noFill/>
        </p:spPr>
      </p:pic>
      <p:pic>
        <p:nvPicPr>
          <p:cNvPr id="6148" name="Picture 4" descr="http://totallylookslike.files.wordpress.com/2009/05/commissioner-gordon-totally-looks-like-ned-flanders.jpg"/>
          <p:cNvPicPr>
            <a:picLocks noChangeAspect="1" noChangeArrowheads="1"/>
          </p:cNvPicPr>
          <p:nvPr/>
        </p:nvPicPr>
        <p:blipFill>
          <a:blip r:embed="rId3" cstate="print"/>
          <a:srcRect/>
          <a:stretch>
            <a:fillRect/>
          </a:stretch>
        </p:blipFill>
        <p:spPr bwMode="auto">
          <a:xfrm>
            <a:off x="4800600" y="3429000"/>
            <a:ext cx="3819525" cy="25812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Why is the Author Telling Me This?</a:t>
            </a:r>
            <a:endParaRPr lang="en-US" b="1" dirty="0"/>
          </a:p>
        </p:txBody>
      </p:sp>
      <p:sp>
        <p:nvSpPr>
          <p:cNvPr id="3" name="Content Placeholder 2"/>
          <p:cNvSpPr>
            <a:spLocks noGrp="1"/>
          </p:cNvSpPr>
          <p:nvPr>
            <p:ph sz="quarter" idx="1"/>
          </p:nvPr>
        </p:nvSpPr>
        <p:spPr/>
        <p:txBody>
          <a:bodyPr/>
          <a:lstStyle/>
          <a:p>
            <a:r>
              <a:rPr lang="en-US" dirty="0" smtClean="0"/>
              <a:t>Always remember to think, </a:t>
            </a:r>
            <a:r>
              <a:rPr lang="en-US" i="1" dirty="0" smtClean="0"/>
              <a:t>why is the author telling me this?  What does this mean about the character</a:t>
            </a:r>
            <a:r>
              <a:rPr lang="en-US" dirty="0" smtClean="0"/>
              <a:t>? </a:t>
            </a:r>
          </a:p>
          <a:p>
            <a:r>
              <a:rPr lang="en-US" dirty="0" smtClean="0"/>
              <a:t>For example, in </a:t>
            </a:r>
            <a:r>
              <a:rPr lang="en-US" i="1" dirty="0" smtClean="0"/>
              <a:t>The Cat in the Hat </a:t>
            </a:r>
            <a:r>
              <a:rPr lang="en-US" dirty="0" smtClean="0"/>
              <a:t> by Dr. Seuss, one of the Cat’s </a:t>
            </a:r>
            <a:r>
              <a:rPr lang="en-US" b="1" dirty="0" smtClean="0"/>
              <a:t>a</a:t>
            </a:r>
            <a:r>
              <a:rPr lang="en-US" dirty="0" smtClean="0"/>
              <a:t>ctions is to balance seven objects on top of each other while standing on a ball.</a:t>
            </a:r>
          </a:p>
          <a:p>
            <a:endParaRPr lang="en-US" dirty="0"/>
          </a:p>
        </p:txBody>
      </p:sp>
      <p:sp>
        <p:nvSpPr>
          <p:cNvPr id="4" name="Content Placeholder 3"/>
          <p:cNvSpPr>
            <a:spLocks noGrp="1"/>
          </p:cNvSpPr>
          <p:nvPr>
            <p:ph sz="quarter" idx="2"/>
          </p:nvPr>
        </p:nvSpPr>
        <p:spPr/>
        <p:txBody>
          <a:bodyPr/>
          <a:lstStyle/>
          <a:p>
            <a:r>
              <a:rPr lang="en-US" dirty="0" smtClean="0"/>
              <a:t>What is the effect of this characterization?  What do you know about the Cat?</a:t>
            </a:r>
          </a:p>
          <a:p>
            <a:endParaRPr lang="en-US" dirty="0"/>
          </a:p>
        </p:txBody>
      </p:sp>
      <p:pic>
        <p:nvPicPr>
          <p:cNvPr id="5122" name="Picture 2" descr="http://fishbowlrecords.net/wp-content/uploads/2011/07/cat_in_the_hat.jpg"/>
          <p:cNvPicPr>
            <a:picLocks noChangeAspect="1" noChangeArrowheads="1"/>
          </p:cNvPicPr>
          <p:nvPr/>
        </p:nvPicPr>
        <p:blipFill>
          <a:blip r:embed="rId2" cstate="print"/>
          <a:srcRect/>
          <a:stretch>
            <a:fillRect/>
          </a:stretch>
        </p:blipFill>
        <p:spPr bwMode="auto">
          <a:xfrm>
            <a:off x="5334000" y="3200400"/>
            <a:ext cx="2895600" cy="3200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400" b="1" dirty="0" smtClean="0"/>
              <a:t>Let’s try it together!  </a:t>
            </a:r>
            <a:r>
              <a:rPr lang="en-US" sz="4400" b="1" dirty="0" err="1" smtClean="0"/>
              <a:t>Yay</a:t>
            </a:r>
            <a:r>
              <a:rPr lang="en-US" sz="4400" b="1" dirty="0" smtClean="0"/>
              <a:t>!</a:t>
            </a:r>
            <a:endParaRPr lang="en-US" sz="4400" b="1" dirty="0"/>
          </a:p>
        </p:txBody>
      </p:sp>
      <p:sp>
        <p:nvSpPr>
          <p:cNvPr id="2" name="Content Placeholder 1"/>
          <p:cNvSpPr>
            <a:spLocks noGrp="1"/>
          </p:cNvSpPr>
          <p:nvPr>
            <p:ph sz="quarter" idx="1"/>
          </p:nvPr>
        </p:nvSpPr>
        <p:spPr/>
        <p:txBody>
          <a:bodyPr/>
          <a:lstStyle/>
          <a:p>
            <a:r>
              <a:rPr lang="en-US" sz="3200" dirty="0" smtClean="0"/>
              <a:t>#1: Character= TJ</a:t>
            </a:r>
          </a:p>
          <a:p>
            <a:r>
              <a:rPr lang="en-US" dirty="0" smtClean="0"/>
              <a:t> TJ rolled her eyes, put her hands on her hips, sighed and stomped out of the room before Sean could defend himself.</a:t>
            </a:r>
          </a:p>
          <a:p>
            <a:endParaRPr lang="en-US" dirty="0" smtClean="0"/>
          </a:p>
          <a:p>
            <a:endParaRPr lang="en-US" dirty="0" smtClean="0"/>
          </a:p>
          <a:p>
            <a:r>
              <a:rPr lang="en-US" sz="3200" dirty="0" smtClean="0"/>
              <a:t>#2: Character= Kim</a:t>
            </a:r>
          </a:p>
          <a:p>
            <a:r>
              <a:rPr lang="en-US" dirty="0" smtClean="0"/>
              <a:t> “No problem, sir.  I’ll take care of that right away.  Is there anything else that you need?” Kim responded.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72</TotalTime>
  <Words>584</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Bookman Old Style</vt:lpstr>
      <vt:lpstr>Gill Sans MT</vt:lpstr>
      <vt:lpstr>Wingdings</vt:lpstr>
      <vt:lpstr>Wingdings 3</vt:lpstr>
      <vt:lpstr>Origin</vt:lpstr>
      <vt:lpstr>Characterization</vt:lpstr>
      <vt:lpstr>Why Mr. E, Why?</vt:lpstr>
      <vt:lpstr>What is it Mr. E?</vt:lpstr>
      <vt:lpstr>S.T.E.A.L</vt:lpstr>
      <vt:lpstr>S.T.E.A.L</vt:lpstr>
      <vt:lpstr>S.T.E.A.L</vt:lpstr>
      <vt:lpstr>S.T.E.A.L</vt:lpstr>
      <vt:lpstr>Why is the Author Telling Me This?</vt:lpstr>
      <vt:lpstr>Let’s try it together!  Yay!</vt:lpstr>
      <vt:lpstr>Let’s do it again!</vt:lpstr>
      <vt:lpstr>Don’t stop yet Mr. E!</vt:lpstr>
      <vt:lpstr>One more time!</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Characterization</dc:title>
  <dc:creator> </dc:creator>
  <cp:lastModifiedBy>Adam Eynon</cp:lastModifiedBy>
  <cp:revision>4</cp:revision>
  <dcterms:created xsi:type="dcterms:W3CDTF">2011-10-30T17:15:43Z</dcterms:created>
  <dcterms:modified xsi:type="dcterms:W3CDTF">2015-10-03T00:57:24Z</dcterms:modified>
</cp:coreProperties>
</file>