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8" r:id="rId4"/>
    <p:sldId id="263" r:id="rId5"/>
    <p:sldId id="264" r:id="rId6"/>
    <p:sldId id="266" r:id="rId7"/>
    <p:sldId id="265" r:id="rId8"/>
    <p:sldId id="267" r:id="rId9"/>
    <p:sldId id="268" r:id="rId10"/>
    <p:sldId id="271" r:id="rId11"/>
    <p:sldId id="269"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625" autoAdjust="0"/>
  </p:normalViewPr>
  <p:slideViewPr>
    <p:cSldViewPr>
      <p:cViewPr varScale="1">
        <p:scale>
          <a:sx n="57" d="100"/>
          <a:sy n="57" d="100"/>
        </p:scale>
        <p:origin x="1051"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0ACE5E8-8D9F-468C-9836-0F0C95545E1D}" type="datetimeFigureOut">
              <a:rPr lang="en-US" smtClean="0"/>
              <a:pPr/>
              <a:t>10/12/2015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6E3235D-23C1-440A-8E81-BBD972059CF1}"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ACE5E8-8D9F-468C-9836-0F0C95545E1D}" type="datetimeFigureOut">
              <a:rPr lang="en-US" smtClean="0"/>
              <a:pPr/>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E3235D-23C1-440A-8E81-BBD972059CF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6E3235D-23C1-440A-8E81-BBD972059CF1}"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ACE5E8-8D9F-468C-9836-0F0C95545E1D}" type="datetimeFigureOut">
              <a:rPr lang="en-US" smtClean="0"/>
              <a:pPr/>
              <a:t>10/12/2015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0ACE5E8-8D9F-468C-9836-0F0C95545E1D}" type="datetimeFigureOut">
              <a:rPr lang="en-US" smtClean="0"/>
              <a:pPr/>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6E3235D-23C1-440A-8E81-BBD972059CF1}"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D0ACE5E8-8D9F-468C-9836-0F0C95545E1D}" type="datetimeFigureOut">
              <a:rPr lang="en-US" smtClean="0"/>
              <a:pPr/>
              <a:t>10/12/2015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6E3235D-23C1-440A-8E81-BBD972059CF1}"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0ACE5E8-8D9F-468C-9836-0F0C95545E1D}" type="datetimeFigureOut">
              <a:rPr lang="en-US" smtClean="0"/>
              <a:pPr/>
              <a:t>10/12/2015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E3235D-23C1-440A-8E81-BBD972059CF1}"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0ACE5E8-8D9F-468C-9836-0F0C95545E1D}" type="datetimeFigureOut">
              <a:rPr lang="en-US" smtClean="0"/>
              <a:pPr/>
              <a:t>10/12/2015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6E3235D-23C1-440A-8E81-BBD972059CF1}"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0ACE5E8-8D9F-468C-9836-0F0C95545E1D}" type="datetimeFigureOut">
              <a:rPr lang="en-US" smtClean="0"/>
              <a:pPr/>
              <a:t>10/12/2015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6E3235D-23C1-440A-8E81-BBD972059C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0ACE5E8-8D9F-468C-9836-0F0C95545E1D}" type="datetimeFigureOut">
              <a:rPr lang="en-US" smtClean="0"/>
              <a:pPr/>
              <a:t>10/12/2015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6E3235D-23C1-440A-8E81-BBD972059C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6E3235D-23C1-440A-8E81-BBD972059CF1}"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0ACE5E8-8D9F-468C-9836-0F0C95545E1D}" type="datetimeFigureOut">
              <a:rPr lang="en-US" smtClean="0"/>
              <a:pPr/>
              <a:t>10/12/2015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6E3235D-23C1-440A-8E81-BBD972059CF1}"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0ACE5E8-8D9F-468C-9836-0F0C95545E1D}" type="datetimeFigureOut">
              <a:rPr lang="en-US" smtClean="0"/>
              <a:pPr/>
              <a:t>10/12/2015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0ACE5E8-8D9F-468C-9836-0F0C95545E1D}" type="datetimeFigureOut">
              <a:rPr lang="en-US" smtClean="0"/>
              <a:pPr/>
              <a:t>10/12/2015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6E3235D-23C1-440A-8E81-BBD972059CF1}"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hyperlink" Target="http://www.imdb.com/name/nm0384060/?ref_=tt_trv_qu" TargetMode="External"/><Relationship Id="rId2" Type="http://schemas.openxmlformats.org/officeDocument/2006/relationships/hyperlink" Target="http://www.imdb.com/name/nm0404993/?ref_=tt_trv_q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www.youtube.com/watch?v=71_p8P_PVXo" TargetMode="External"/><Relationship Id="rId2" Type="http://schemas.openxmlformats.org/officeDocument/2006/relationships/hyperlink" Target="http://www.youtube.com/watch?v=ASAat2WKS68" TargetMode="External"/><Relationship Id="rId1" Type="http://schemas.openxmlformats.org/officeDocument/2006/relationships/slideLayout" Target="../slideLayouts/slideLayout2.xml"/><Relationship Id="rId5" Type="http://schemas.openxmlformats.org/officeDocument/2006/relationships/hyperlink" Target="http://www.youtube.com/watch?v=l6fSns12XmE" TargetMode="External"/><Relationship Id="rId4" Type="http://schemas.openxmlformats.org/officeDocument/2006/relationships/hyperlink" Target="http://www.youtube.com/watch?v=SOdxz77-la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hyperlink" Target="http://www.youtube.com/watch?v=rw45nBcWNbQ" TargetMode="External"/><Relationship Id="rId1" Type="http://schemas.openxmlformats.org/officeDocument/2006/relationships/slideLayout" Target="../slideLayouts/slideLayout5.xml"/><Relationship Id="rId4" Type="http://schemas.openxmlformats.org/officeDocument/2006/relationships/image" Target="../media/image1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youtube.com/watch?v=do1smOv8rf4" TargetMode="External"/><Relationship Id="rId1" Type="http://schemas.openxmlformats.org/officeDocument/2006/relationships/slideLayout" Target="../slideLayouts/slideLayout5.xml"/><Relationship Id="rId4" Type="http://schemas.openxmlformats.org/officeDocument/2006/relationships/image" Target="../media/image17.jpeg"/></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4000" dirty="0" smtClean="0">
                <a:latin typeface="Stencil" pitchFamily="82" charset="0"/>
              </a:rPr>
              <a:t>Because life’s not perfect</a:t>
            </a:r>
            <a:endParaRPr lang="en-US" sz="4000" dirty="0">
              <a:latin typeface="Stencil" pitchFamily="82" charset="0"/>
            </a:endParaRPr>
          </a:p>
        </p:txBody>
      </p:sp>
      <p:sp>
        <p:nvSpPr>
          <p:cNvPr id="2" name="Title 1"/>
          <p:cNvSpPr>
            <a:spLocks noGrp="1"/>
          </p:cNvSpPr>
          <p:nvPr>
            <p:ph type="ctrTitle"/>
          </p:nvPr>
        </p:nvSpPr>
        <p:spPr>
          <a:xfrm>
            <a:off x="762000" y="609600"/>
            <a:ext cx="7772400" cy="1752600"/>
          </a:xfrm>
        </p:spPr>
        <p:txBody>
          <a:bodyPr>
            <a:noAutofit/>
          </a:bodyPr>
          <a:lstStyle/>
          <a:p>
            <a:r>
              <a:rPr lang="en-US" sz="7200" dirty="0" smtClean="0">
                <a:latin typeface="Chiller" pitchFamily="82" charset="0"/>
              </a:rPr>
              <a:t>Character Motivation and Conflict</a:t>
            </a:r>
            <a:endParaRPr lang="en-US" sz="7200" dirty="0">
              <a:latin typeface="Chiller" pitchFamily="82" charset="0"/>
            </a:endParaRPr>
          </a:p>
        </p:txBody>
      </p:sp>
      <p:pic>
        <p:nvPicPr>
          <p:cNvPr id="12290" name="Picture 2" descr="http://www.pollsb.com/photos/o/377828-man_vs_man.jpg"/>
          <p:cNvPicPr>
            <a:picLocks noChangeAspect="1" noChangeArrowheads="1"/>
          </p:cNvPicPr>
          <p:nvPr/>
        </p:nvPicPr>
        <p:blipFill>
          <a:blip r:embed="rId2" cstate="print"/>
          <a:srcRect/>
          <a:stretch>
            <a:fillRect/>
          </a:stretch>
        </p:blipFill>
        <p:spPr bwMode="auto">
          <a:xfrm rot="20938564">
            <a:off x="372254" y="3609081"/>
            <a:ext cx="2133113" cy="1599835"/>
          </a:xfrm>
          <a:prstGeom prst="rect">
            <a:avLst/>
          </a:prstGeom>
          <a:noFill/>
        </p:spPr>
      </p:pic>
      <p:pic>
        <p:nvPicPr>
          <p:cNvPr id="12292" name="Picture 4" descr="http://unwind-neal-shusterman.wikispaces.com/file/view/connor_vs_connor.jpg/230108462/connor_vs_connor.jpg"/>
          <p:cNvPicPr>
            <a:picLocks noChangeAspect="1" noChangeArrowheads="1"/>
          </p:cNvPicPr>
          <p:nvPr/>
        </p:nvPicPr>
        <p:blipFill>
          <a:blip r:embed="rId3" cstate="print"/>
          <a:srcRect/>
          <a:stretch>
            <a:fillRect/>
          </a:stretch>
        </p:blipFill>
        <p:spPr bwMode="auto">
          <a:xfrm rot="296704">
            <a:off x="3425256" y="4649595"/>
            <a:ext cx="1876425" cy="1762126"/>
          </a:xfrm>
          <a:prstGeom prst="rect">
            <a:avLst/>
          </a:prstGeom>
          <a:noFill/>
        </p:spPr>
      </p:pic>
      <p:pic>
        <p:nvPicPr>
          <p:cNvPr id="12294" name="Picture 6" descr="http://www.aaanything.net/wp-content/gallery/girls-drool-on-bear-grylls/bear_grylls_in_jungle.jpg"/>
          <p:cNvPicPr>
            <a:picLocks noChangeAspect="1" noChangeArrowheads="1"/>
          </p:cNvPicPr>
          <p:nvPr/>
        </p:nvPicPr>
        <p:blipFill>
          <a:blip r:embed="rId4" cstate="print"/>
          <a:srcRect/>
          <a:stretch>
            <a:fillRect/>
          </a:stretch>
        </p:blipFill>
        <p:spPr bwMode="auto">
          <a:xfrm rot="10522772" flipV="1">
            <a:off x="5611137" y="5104612"/>
            <a:ext cx="1924050" cy="1282700"/>
          </a:xfrm>
          <a:prstGeom prst="rect">
            <a:avLst/>
          </a:prstGeom>
          <a:noFill/>
        </p:spPr>
      </p:pic>
      <p:pic>
        <p:nvPicPr>
          <p:cNvPr id="12296" name="Picture 8" descr="http://1.bp.blogspot.com/_8JzldfDvJ2s/S9NgGy7EJ7I/AAAAAAAABAo/knG9-E37xNI/s1600/quasimodo.jpg"/>
          <p:cNvPicPr>
            <a:picLocks noChangeAspect="1" noChangeArrowheads="1"/>
          </p:cNvPicPr>
          <p:nvPr/>
        </p:nvPicPr>
        <p:blipFill>
          <a:blip r:embed="rId5" cstate="print"/>
          <a:srcRect/>
          <a:stretch>
            <a:fillRect/>
          </a:stretch>
        </p:blipFill>
        <p:spPr bwMode="auto">
          <a:xfrm rot="334242">
            <a:off x="6791741" y="3524795"/>
            <a:ext cx="2042724" cy="1266489"/>
          </a:xfrm>
          <a:prstGeom prst="rect">
            <a:avLst/>
          </a:prstGeom>
          <a:noFill/>
        </p:spPr>
      </p:pic>
      <p:pic>
        <p:nvPicPr>
          <p:cNvPr id="12298" name="Picture 10" descr="http://therealtimscott.com/images/Posts/Automated%20Marketing%20Man%20Vs%20Machine%20For%20The%20Fate%20Of%20Your%20Business.jpg"/>
          <p:cNvPicPr>
            <a:picLocks noChangeAspect="1" noChangeArrowheads="1"/>
          </p:cNvPicPr>
          <p:nvPr/>
        </p:nvPicPr>
        <p:blipFill>
          <a:blip r:embed="rId6" cstate="print"/>
          <a:srcRect/>
          <a:stretch>
            <a:fillRect/>
          </a:stretch>
        </p:blipFill>
        <p:spPr bwMode="auto">
          <a:xfrm rot="151378">
            <a:off x="1784048" y="5209405"/>
            <a:ext cx="1295400" cy="145732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Excerpt from Titanic</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err="1">
                <a:hlinkClick r:id="rId2"/>
              </a:rPr>
              <a:t>Ismay</a:t>
            </a:r>
            <a:r>
              <a:rPr lang="en-US" dirty="0"/>
              <a:t>: So you've not yet lit the last four boilers?</a:t>
            </a:r>
          </a:p>
          <a:p>
            <a:r>
              <a:rPr lang="en-US" dirty="0">
                <a:hlinkClick r:id="rId3"/>
              </a:rPr>
              <a:t>Smith</a:t>
            </a:r>
            <a:r>
              <a:rPr lang="en-US" dirty="0"/>
              <a:t>: No, I don't see the need. We are making excellent time.</a:t>
            </a:r>
          </a:p>
          <a:p>
            <a:r>
              <a:rPr lang="en-US" dirty="0" err="1">
                <a:hlinkClick r:id="rId2"/>
              </a:rPr>
              <a:t>Ismay</a:t>
            </a:r>
            <a:r>
              <a:rPr lang="en-US" dirty="0"/>
              <a:t>: The press knows the size of Titanic. Now I want them to marvel at her speed. We must give them something new to print! This maiden voyage of Titanic must make headlines!</a:t>
            </a:r>
          </a:p>
          <a:p>
            <a:r>
              <a:rPr lang="en-US" dirty="0">
                <a:hlinkClick r:id="rId3"/>
              </a:rPr>
              <a:t>Smith</a:t>
            </a:r>
            <a:r>
              <a:rPr lang="en-US" dirty="0"/>
              <a:t>: Mr. </a:t>
            </a:r>
            <a:r>
              <a:rPr lang="en-US" dirty="0" err="1"/>
              <a:t>Ismay</a:t>
            </a:r>
            <a:r>
              <a:rPr lang="en-US" dirty="0"/>
              <a:t>, I would prefer not to push the engines until they've been properly run in.</a:t>
            </a:r>
          </a:p>
          <a:p>
            <a:r>
              <a:rPr lang="en-US" dirty="0" err="1">
                <a:hlinkClick r:id="rId2"/>
              </a:rPr>
              <a:t>Ismay</a:t>
            </a:r>
            <a:r>
              <a:rPr lang="en-US" dirty="0"/>
              <a:t>: Of course, I'm just a passenger. I leave it to your good offices to decide what's best. But what a glorious end to your final crossing if we were to get to New York on Tuesday night and surprise them all! Make the morning papers. Retire with a bang, eh E.J.?</a:t>
            </a:r>
          </a:p>
          <a:p>
            <a:r>
              <a:rPr lang="en-US" dirty="0" err="1">
                <a:hlinkClick r:id="rId2"/>
              </a:rPr>
              <a:t>Ismay</a:t>
            </a:r>
            <a:r>
              <a:rPr lang="en-US" dirty="0"/>
              <a:t>: [Smith nods reluctantly] Good man.</a:t>
            </a:r>
          </a:p>
          <a:p>
            <a:endParaRPr lang="en-US" dirty="0"/>
          </a:p>
        </p:txBody>
      </p:sp>
    </p:spTree>
    <p:extLst>
      <p:ext uri="{BB962C8B-B14F-4D97-AF65-F5344CB8AC3E}">
        <p14:creationId xmlns:p14="http://schemas.microsoft.com/office/powerpoint/2010/main" val="31584032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sz="3200" u="sng" dirty="0" smtClean="0"/>
              <a:t>Man </a:t>
            </a:r>
            <a:r>
              <a:rPr lang="en-US" sz="3200" u="sng" dirty="0" err="1" smtClean="0"/>
              <a:t>vs</a:t>
            </a:r>
            <a:r>
              <a:rPr lang="en-US" sz="3200" u="sng" dirty="0" smtClean="0"/>
              <a:t> Machine</a:t>
            </a:r>
            <a:endParaRPr lang="en-US" sz="3200" u="sng" dirty="0"/>
          </a:p>
        </p:txBody>
      </p:sp>
      <p:sp>
        <p:nvSpPr>
          <p:cNvPr id="3" name="Text Placeholder 2"/>
          <p:cNvSpPr>
            <a:spLocks noGrp="1"/>
          </p:cNvSpPr>
          <p:nvPr>
            <p:ph type="body" sz="half" idx="3"/>
          </p:nvPr>
        </p:nvSpPr>
        <p:spPr/>
        <p:txBody>
          <a:bodyPr/>
          <a:lstStyle/>
          <a:p>
            <a:endParaRPr lang="en-US"/>
          </a:p>
        </p:txBody>
      </p:sp>
      <p:sp>
        <p:nvSpPr>
          <p:cNvPr id="4" name="Content Placeholder 3"/>
          <p:cNvSpPr>
            <a:spLocks noGrp="1"/>
          </p:cNvSpPr>
          <p:nvPr>
            <p:ph sz="quarter" idx="2"/>
          </p:nvPr>
        </p:nvSpPr>
        <p:spPr/>
        <p:txBody>
          <a:bodyPr/>
          <a:lstStyle/>
          <a:p>
            <a:r>
              <a:rPr lang="en-US" dirty="0" smtClean="0"/>
              <a:t>Character struggles against technology.</a:t>
            </a:r>
          </a:p>
          <a:p>
            <a:endParaRPr lang="en-US" dirty="0"/>
          </a:p>
        </p:txBody>
      </p:sp>
      <p:sp>
        <p:nvSpPr>
          <p:cNvPr id="5" name="Content Placeholder 4"/>
          <p:cNvSpPr>
            <a:spLocks noGrp="1"/>
          </p:cNvSpPr>
          <p:nvPr>
            <p:ph sz="quarter" idx="4"/>
          </p:nvPr>
        </p:nvSpPr>
        <p:spPr/>
        <p:txBody>
          <a:bodyPr/>
          <a:lstStyle/>
          <a:p>
            <a:r>
              <a:rPr lang="en-US" i="1" dirty="0" smtClean="0"/>
              <a:t>Transformers</a:t>
            </a:r>
            <a:endParaRPr lang="en-US" dirty="0" smtClean="0"/>
          </a:p>
          <a:p>
            <a:endParaRPr lang="en-US" dirty="0" smtClean="0"/>
          </a:p>
          <a:p>
            <a:r>
              <a:rPr lang="en-US" dirty="0" smtClean="0"/>
              <a:t>Me trying to work my phone</a:t>
            </a:r>
          </a:p>
          <a:p>
            <a:endParaRPr lang="en-US" dirty="0" smtClean="0"/>
          </a:p>
          <a:p>
            <a:r>
              <a:rPr lang="en-US" dirty="0" smtClean="0"/>
              <a:t>Your login not working for </a:t>
            </a:r>
            <a:r>
              <a:rPr lang="en-US" dirty="0" err="1" smtClean="0"/>
              <a:t>Powerschool</a:t>
            </a:r>
            <a:r>
              <a:rPr lang="en-US" dirty="0" smtClean="0"/>
              <a:t>.</a:t>
            </a:r>
          </a:p>
          <a:p>
            <a:endParaRPr lang="en-US" dirty="0"/>
          </a:p>
        </p:txBody>
      </p:sp>
      <p:sp>
        <p:nvSpPr>
          <p:cNvPr id="6" name="Title 5"/>
          <p:cNvSpPr>
            <a:spLocks noGrp="1"/>
          </p:cNvSpPr>
          <p:nvPr>
            <p:ph type="title"/>
          </p:nvPr>
        </p:nvSpPr>
        <p:spPr/>
        <p:txBody>
          <a:bodyPr/>
          <a:lstStyle/>
          <a:p>
            <a:r>
              <a:rPr lang="en-US" dirty="0" smtClean="0"/>
              <a:t>External Conflict</a:t>
            </a:r>
            <a:endParaRPr lang="en-US" dirty="0"/>
          </a:p>
        </p:txBody>
      </p:sp>
      <p:pic>
        <p:nvPicPr>
          <p:cNvPr id="4098" name="Picture 2" descr="http://technmarketing.com/wp-content/uploads/2008/12/lgfp1823protect-destroy-transformers-the-transformers-movie-pos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975" y="3448050"/>
            <a:ext cx="4305300" cy="28765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Name That Conflict!!!</a:t>
            </a:r>
            <a:endParaRPr lang="en-US" dirty="0"/>
          </a:p>
        </p:txBody>
      </p:sp>
      <p:sp>
        <p:nvSpPr>
          <p:cNvPr id="3" name="Content Placeholder 2"/>
          <p:cNvSpPr>
            <a:spLocks noGrp="1"/>
          </p:cNvSpPr>
          <p:nvPr>
            <p:ph sz="quarter" idx="1"/>
          </p:nvPr>
        </p:nvSpPr>
        <p:spPr/>
        <p:txBody>
          <a:bodyPr/>
          <a:lstStyle/>
          <a:p>
            <a:r>
              <a:rPr lang="en-US" dirty="0" smtClean="0">
                <a:hlinkClick r:id="rId2"/>
              </a:rPr>
              <a:t>http://www.youtube.com/watch?v=ASAat2WKS68</a:t>
            </a:r>
            <a:endParaRPr lang="en-US" dirty="0" smtClean="0"/>
          </a:p>
          <a:p>
            <a:endParaRPr lang="en-US" dirty="0" smtClean="0"/>
          </a:p>
          <a:p>
            <a:r>
              <a:rPr lang="en-US" dirty="0">
                <a:hlinkClick r:id="rId3"/>
              </a:rPr>
              <a:t>http://</a:t>
            </a:r>
            <a:r>
              <a:rPr lang="en-US" dirty="0" smtClean="0">
                <a:hlinkClick r:id="rId3"/>
              </a:rPr>
              <a:t>www.youtube.com/watch?v=71_p8P_PVXo</a:t>
            </a:r>
            <a:endParaRPr lang="en-US" dirty="0" smtClean="0"/>
          </a:p>
          <a:p>
            <a:endParaRPr lang="en-US" dirty="0" smtClean="0"/>
          </a:p>
          <a:p>
            <a:r>
              <a:rPr lang="en-US" dirty="0" smtClean="0">
                <a:hlinkClick r:id="rId4"/>
              </a:rPr>
              <a:t>http://www.youtube.com/watch?v=SOdxz77-lag</a:t>
            </a:r>
            <a:endParaRPr lang="en-US" dirty="0" smtClean="0"/>
          </a:p>
          <a:p>
            <a:endParaRPr lang="en-US" dirty="0"/>
          </a:p>
          <a:p>
            <a:r>
              <a:rPr lang="en-US" dirty="0">
                <a:hlinkClick r:id="rId5"/>
              </a:rPr>
              <a:t>http://www.youtube.com/watch?v=l6fSns12XmE</a:t>
            </a:r>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lvl="0"/>
            <a:r>
              <a:rPr lang="en-US" dirty="0"/>
              <a:t>GIRL AND BOY:</a:t>
            </a:r>
          </a:p>
          <a:p>
            <a:endParaRPr lang="en-US" dirty="0"/>
          </a:p>
        </p:txBody>
      </p:sp>
      <p:sp>
        <p:nvSpPr>
          <p:cNvPr id="3" name="Text Placeholder 2"/>
          <p:cNvSpPr>
            <a:spLocks noGrp="1"/>
          </p:cNvSpPr>
          <p:nvPr>
            <p:ph type="body" sz="half" idx="3"/>
          </p:nvPr>
        </p:nvSpPr>
        <p:spPr/>
        <p:txBody>
          <a:bodyPr/>
          <a:lstStyle/>
          <a:p>
            <a:pPr lvl="0"/>
            <a:endParaRPr lang="en-US" dirty="0" smtClean="0"/>
          </a:p>
          <a:p>
            <a:pPr lvl="0"/>
            <a:r>
              <a:rPr lang="en-US" dirty="0" smtClean="0"/>
              <a:t>A FATAL MISUNDERSTANDING:</a:t>
            </a:r>
          </a:p>
          <a:p>
            <a:endParaRPr lang="en-US" dirty="0"/>
          </a:p>
        </p:txBody>
      </p:sp>
      <p:sp>
        <p:nvSpPr>
          <p:cNvPr id="4" name="Content Placeholder 3"/>
          <p:cNvSpPr>
            <a:spLocks noGrp="1"/>
          </p:cNvSpPr>
          <p:nvPr>
            <p:ph sz="quarter" idx="2"/>
          </p:nvPr>
        </p:nvSpPr>
        <p:spPr/>
        <p:txBody>
          <a:bodyPr/>
          <a:lstStyle/>
          <a:p>
            <a:r>
              <a:rPr lang="en-US" dirty="0" smtClean="0"/>
              <a:t>Boy meets girl. They fall in love. They lived happily ever after. (1.5 hrs) </a:t>
            </a:r>
          </a:p>
          <a:p>
            <a:endParaRPr lang="en-US" dirty="0"/>
          </a:p>
        </p:txBody>
      </p:sp>
      <p:sp>
        <p:nvSpPr>
          <p:cNvPr id="5" name="Content Placeholder 4"/>
          <p:cNvSpPr>
            <a:spLocks noGrp="1"/>
          </p:cNvSpPr>
          <p:nvPr>
            <p:ph sz="quarter" idx="4"/>
          </p:nvPr>
        </p:nvSpPr>
        <p:spPr/>
        <p:txBody>
          <a:bodyPr>
            <a:normAutofit fontScale="85000" lnSpcReduction="20000"/>
          </a:bodyPr>
          <a:lstStyle/>
          <a:p>
            <a:r>
              <a:rPr lang="en-US" dirty="0" smtClean="0"/>
              <a:t>Boy meets girl. Girl has been abused and has intimacy issues. He doesn’t realize she has had a troubled past so he thinks she doesn’t like him. He becomes suicidal. Girl discovers him after he has overdosed and has enough time to tell him the truth before he dies in her arms. (1.5 hrs)</a:t>
            </a:r>
          </a:p>
          <a:p>
            <a:endParaRPr lang="en-US" dirty="0"/>
          </a:p>
        </p:txBody>
      </p:sp>
      <p:sp>
        <p:nvSpPr>
          <p:cNvPr id="6" name="Title 5"/>
          <p:cNvSpPr>
            <a:spLocks noGrp="1"/>
          </p:cNvSpPr>
          <p:nvPr>
            <p:ph type="title"/>
          </p:nvPr>
        </p:nvSpPr>
        <p:spPr/>
        <p:txBody>
          <a:bodyPr/>
          <a:lstStyle/>
          <a:p>
            <a:r>
              <a:rPr lang="en-US" dirty="0" smtClean="0"/>
              <a:t>Which Movie Would You Rather See?</a:t>
            </a:r>
            <a:endParaRPr lang="en-US" dirty="0"/>
          </a:p>
        </p:txBody>
      </p:sp>
      <p:pic>
        <p:nvPicPr>
          <p:cNvPr id="11266" name="Picture 2" descr="http://coreyotten.com/wp-content/uploads/2011/02/when-boy-meets-girl.jpg"/>
          <p:cNvPicPr>
            <a:picLocks noChangeAspect="1" noChangeArrowheads="1"/>
          </p:cNvPicPr>
          <p:nvPr/>
        </p:nvPicPr>
        <p:blipFill>
          <a:blip r:embed="rId2" cstate="print"/>
          <a:srcRect/>
          <a:stretch>
            <a:fillRect/>
          </a:stretch>
        </p:blipFill>
        <p:spPr bwMode="auto">
          <a:xfrm>
            <a:off x="1600200" y="3962400"/>
            <a:ext cx="2362200" cy="236220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Motivation</a:t>
            </a:r>
            <a:endParaRPr lang="en-US" sz="4800" dirty="0"/>
          </a:p>
        </p:txBody>
      </p:sp>
      <p:sp>
        <p:nvSpPr>
          <p:cNvPr id="3" name="Content Placeholder 2"/>
          <p:cNvSpPr>
            <a:spLocks noGrp="1"/>
          </p:cNvSpPr>
          <p:nvPr>
            <p:ph sz="half" idx="1"/>
          </p:nvPr>
        </p:nvSpPr>
        <p:spPr/>
        <p:txBody>
          <a:bodyPr/>
          <a:lstStyle/>
          <a:p>
            <a:pPr lvl="0"/>
            <a:r>
              <a:rPr lang="en-US" b="1" dirty="0" smtClean="0"/>
              <a:t>Motivation</a:t>
            </a:r>
            <a:r>
              <a:rPr lang="en-US" dirty="0" smtClean="0"/>
              <a:t>: the reason why a character acts, feels or thinks in a certain way.</a:t>
            </a:r>
          </a:p>
          <a:p>
            <a:endParaRPr lang="en-US" dirty="0"/>
          </a:p>
        </p:txBody>
      </p:sp>
      <p:sp>
        <p:nvSpPr>
          <p:cNvPr id="4" name="Content Placeholder 3"/>
          <p:cNvSpPr>
            <a:spLocks noGrp="1"/>
          </p:cNvSpPr>
          <p:nvPr>
            <p:ph sz="half" idx="2"/>
          </p:nvPr>
        </p:nvSpPr>
        <p:spPr/>
        <p:txBody>
          <a:bodyPr/>
          <a:lstStyle/>
          <a:p>
            <a:r>
              <a:rPr lang="en-US" dirty="0" smtClean="0"/>
              <a:t>Let’s use </a:t>
            </a:r>
            <a:r>
              <a:rPr lang="en-US" dirty="0" err="1" smtClean="0"/>
              <a:t>Simba</a:t>
            </a:r>
            <a:r>
              <a:rPr lang="en-US" dirty="0" smtClean="0"/>
              <a:t> from the Lion King.</a:t>
            </a:r>
          </a:p>
          <a:p>
            <a:r>
              <a:rPr lang="en-US" i="1" dirty="0" smtClean="0"/>
              <a:t>What is </a:t>
            </a:r>
            <a:r>
              <a:rPr lang="en-US" i="1" dirty="0" err="1" smtClean="0"/>
              <a:t>Simba’s</a:t>
            </a:r>
            <a:r>
              <a:rPr lang="en-US" i="1" dirty="0" smtClean="0"/>
              <a:t> motivation(s) throughout the movie?</a:t>
            </a:r>
          </a:p>
          <a:p>
            <a:endParaRPr lang="en-US" i="1" dirty="0" smtClean="0"/>
          </a:p>
          <a:p>
            <a:r>
              <a:rPr lang="en-US" i="1" dirty="0" smtClean="0"/>
              <a:t>Amir’s motivation?</a:t>
            </a:r>
            <a:endParaRPr lang="en-US" dirty="0"/>
          </a:p>
        </p:txBody>
      </p:sp>
      <p:pic>
        <p:nvPicPr>
          <p:cNvPr id="10242" name="Picture 2" descr="http://www.utterlyurban.com/wp-content/uploads/2011/09/Sunrise.jpg"/>
          <p:cNvPicPr>
            <a:picLocks noChangeAspect="1" noChangeArrowheads="1"/>
          </p:cNvPicPr>
          <p:nvPr/>
        </p:nvPicPr>
        <p:blipFill>
          <a:blip r:embed="rId2" cstate="print"/>
          <a:srcRect/>
          <a:stretch>
            <a:fillRect/>
          </a:stretch>
        </p:blipFill>
        <p:spPr bwMode="auto">
          <a:xfrm>
            <a:off x="457200" y="3276600"/>
            <a:ext cx="3724275" cy="268008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Conflict</a:t>
            </a:r>
            <a:endParaRPr lang="en-US" sz="4800" dirty="0"/>
          </a:p>
        </p:txBody>
      </p:sp>
      <p:sp>
        <p:nvSpPr>
          <p:cNvPr id="3" name="Content Placeholder 2"/>
          <p:cNvSpPr>
            <a:spLocks noGrp="1"/>
          </p:cNvSpPr>
          <p:nvPr>
            <p:ph sz="quarter" idx="1"/>
          </p:nvPr>
        </p:nvSpPr>
        <p:spPr/>
        <p:txBody>
          <a:bodyPr/>
          <a:lstStyle/>
          <a:p>
            <a:pPr lvl="0"/>
            <a:r>
              <a:rPr lang="en-US" dirty="0" smtClean="0"/>
              <a:t>The tension or problem in the story; a struggle between opposing forces.  </a:t>
            </a:r>
          </a:p>
          <a:p>
            <a:endParaRPr lang="en-US" dirty="0"/>
          </a:p>
        </p:txBody>
      </p:sp>
      <p:pic>
        <p:nvPicPr>
          <p:cNvPr id="7170" name="Picture 2" descr="http://dropoutnation.net/wp-content/uploads/2011/04/conflict.jpg"/>
          <p:cNvPicPr>
            <a:picLocks noChangeAspect="1" noChangeArrowheads="1"/>
          </p:cNvPicPr>
          <p:nvPr/>
        </p:nvPicPr>
        <p:blipFill>
          <a:blip r:embed="rId2" cstate="print"/>
          <a:srcRect/>
          <a:stretch>
            <a:fillRect/>
          </a:stretch>
        </p:blipFill>
        <p:spPr bwMode="auto">
          <a:xfrm>
            <a:off x="457200" y="2997330"/>
            <a:ext cx="4343400" cy="3108196"/>
          </a:xfrm>
          <a:prstGeom prst="rect">
            <a:avLst/>
          </a:prstGeom>
          <a:noFill/>
        </p:spPr>
      </p:pic>
      <p:pic>
        <p:nvPicPr>
          <p:cNvPr id="7172" name="Picture 4" descr="http://www.shelbycounselingassociates.org/clientimages/33040/conflict.jpg"/>
          <p:cNvPicPr>
            <a:picLocks noChangeAspect="1" noChangeArrowheads="1"/>
          </p:cNvPicPr>
          <p:nvPr/>
        </p:nvPicPr>
        <p:blipFill>
          <a:blip r:embed="rId3" cstate="print"/>
          <a:srcRect/>
          <a:stretch>
            <a:fillRect/>
          </a:stretch>
        </p:blipFill>
        <p:spPr bwMode="auto">
          <a:xfrm>
            <a:off x="5105400" y="4191000"/>
            <a:ext cx="2847975" cy="2034268"/>
          </a:xfrm>
          <a:prstGeom prst="rect">
            <a:avLst/>
          </a:prstGeom>
          <a:noFill/>
        </p:spPr>
      </p:pic>
      <p:pic>
        <p:nvPicPr>
          <p:cNvPr id="7174" name="Picture 6" descr="http://conflictresolutionseminarsandworkshops.com/images/Conflict_Resolution_00.jpg"/>
          <p:cNvPicPr>
            <a:picLocks noChangeAspect="1" noChangeArrowheads="1"/>
          </p:cNvPicPr>
          <p:nvPr/>
        </p:nvPicPr>
        <p:blipFill>
          <a:blip r:embed="rId4" cstate="print"/>
          <a:srcRect/>
          <a:stretch>
            <a:fillRect/>
          </a:stretch>
        </p:blipFill>
        <p:spPr bwMode="auto">
          <a:xfrm>
            <a:off x="5715000" y="2209800"/>
            <a:ext cx="2667000" cy="190246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sz="3200" dirty="0" smtClean="0"/>
              <a:t>Internal Conflict</a:t>
            </a:r>
            <a:endParaRPr lang="en-US" sz="3200" dirty="0"/>
          </a:p>
        </p:txBody>
      </p:sp>
      <p:sp>
        <p:nvSpPr>
          <p:cNvPr id="3" name="Text Placeholder 2"/>
          <p:cNvSpPr>
            <a:spLocks noGrp="1"/>
          </p:cNvSpPr>
          <p:nvPr>
            <p:ph type="body" sz="half" idx="3"/>
          </p:nvPr>
        </p:nvSpPr>
        <p:spPr/>
        <p:txBody>
          <a:bodyPr/>
          <a:lstStyle/>
          <a:p>
            <a:r>
              <a:rPr lang="en-US" sz="4000" dirty="0" smtClean="0"/>
              <a:t>Man </a:t>
            </a:r>
            <a:r>
              <a:rPr lang="en-US" sz="4000" dirty="0" err="1" smtClean="0"/>
              <a:t>vs</a:t>
            </a:r>
            <a:r>
              <a:rPr lang="en-US" sz="4000" dirty="0" smtClean="0"/>
              <a:t> Self</a:t>
            </a:r>
            <a:endParaRPr lang="en-US" sz="4000" dirty="0"/>
          </a:p>
        </p:txBody>
      </p:sp>
      <p:sp>
        <p:nvSpPr>
          <p:cNvPr id="4" name="Content Placeholder 3"/>
          <p:cNvSpPr>
            <a:spLocks noGrp="1"/>
          </p:cNvSpPr>
          <p:nvPr>
            <p:ph sz="quarter" idx="2"/>
          </p:nvPr>
        </p:nvSpPr>
        <p:spPr/>
        <p:txBody>
          <a:bodyPr/>
          <a:lstStyle/>
          <a:p>
            <a:pPr marL="274320" lvl="3" indent="-274320">
              <a:buClr>
                <a:schemeClr val="accent1"/>
              </a:buClr>
              <a:buSzPct val="85000"/>
              <a:buFont typeface="Wingdings 2"/>
              <a:buChar char=""/>
            </a:pPr>
            <a:r>
              <a:rPr lang="en-US" sz="2400" dirty="0" smtClean="0">
                <a:solidFill>
                  <a:schemeClr val="tx1"/>
                </a:solidFill>
              </a:rPr>
              <a:t>The problem or struggle that takes place in the main character’s mind </a:t>
            </a:r>
          </a:p>
          <a:p>
            <a:endParaRPr lang="en-US" dirty="0"/>
          </a:p>
        </p:txBody>
      </p:sp>
      <p:sp>
        <p:nvSpPr>
          <p:cNvPr id="5" name="Content Placeholder 4"/>
          <p:cNvSpPr>
            <a:spLocks noGrp="1"/>
          </p:cNvSpPr>
          <p:nvPr>
            <p:ph sz="quarter" idx="4"/>
          </p:nvPr>
        </p:nvSpPr>
        <p:spPr/>
        <p:txBody>
          <a:bodyPr>
            <a:normAutofit fontScale="92500" lnSpcReduction="20000"/>
          </a:bodyPr>
          <a:lstStyle/>
          <a:p>
            <a:r>
              <a:rPr lang="en-US" dirty="0" smtClean="0"/>
              <a:t>Character fighting against his own conscience or moral beliefs</a:t>
            </a:r>
          </a:p>
          <a:p>
            <a:r>
              <a:rPr lang="en-US" sz="1900" i="1" dirty="0" smtClean="0"/>
              <a:t>Example: Spiderman has to choose whether</a:t>
            </a:r>
            <a:r>
              <a:rPr lang="en-US" sz="1900" dirty="0" smtClean="0"/>
              <a:t> </a:t>
            </a:r>
            <a:r>
              <a:rPr lang="en-US" sz="1900" i="1" dirty="0" smtClean="0"/>
              <a:t>he really wants to keep fighting crime (in fact, lots of superheroes do)</a:t>
            </a:r>
            <a:endParaRPr lang="en-US" sz="1900" dirty="0" smtClean="0"/>
          </a:p>
          <a:p>
            <a:r>
              <a:rPr lang="en-US" dirty="0" smtClean="0"/>
              <a:t>More Lion King</a:t>
            </a:r>
          </a:p>
          <a:p>
            <a:r>
              <a:rPr lang="en-US" dirty="0">
                <a:hlinkClick r:id="rId2"/>
              </a:rPr>
              <a:t>http://www.youtube.com/watch?v=rw45nBcWNbQ</a:t>
            </a:r>
            <a:endParaRPr lang="en-US" dirty="0"/>
          </a:p>
        </p:txBody>
      </p:sp>
      <p:sp>
        <p:nvSpPr>
          <p:cNvPr id="6" name="Title 5"/>
          <p:cNvSpPr>
            <a:spLocks noGrp="1"/>
          </p:cNvSpPr>
          <p:nvPr>
            <p:ph type="title"/>
          </p:nvPr>
        </p:nvSpPr>
        <p:spPr/>
        <p:txBody>
          <a:bodyPr>
            <a:noAutofit/>
          </a:bodyPr>
          <a:lstStyle/>
          <a:p>
            <a:r>
              <a:rPr lang="en-US" sz="4400" dirty="0" smtClean="0"/>
              <a:t>Conflict</a:t>
            </a:r>
            <a:endParaRPr lang="en-US" sz="4400" dirty="0"/>
          </a:p>
        </p:txBody>
      </p:sp>
      <p:sp>
        <p:nvSpPr>
          <p:cNvPr id="7" name="Right Arrow 6"/>
          <p:cNvSpPr/>
          <p:nvPr/>
        </p:nvSpPr>
        <p:spPr>
          <a:xfrm>
            <a:off x="3886200" y="2743200"/>
            <a:ext cx="11430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8" name="Picture 4" descr="http://trailers.apple.com/trailers/wb/batman_begins/trailer/images/Batman_02.gif"/>
          <p:cNvPicPr>
            <a:picLocks noChangeAspect="1" noChangeArrowheads="1"/>
          </p:cNvPicPr>
          <p:nvPr/>
        </p:nvPicPr>
        <p:blipFill>
          <a:blip r:embed="rId3" cstate="print"/>
          <a:srcRect/>
          <a:stretch>
            <a:fillRect/>
          </a:stretch>
        </p:blipFill>
        <p:spPr bwMode="auto">
          <a:xfrm>
            <a:off x="1828800" y="4800600"/>
            <a:ext cx="2667000" cy="1557981"/>
          </a:xfrm>
          <a:prstGeom prst="rect">
            <a:avLst/>
          </a:prstGeom>
          <a:noFill/>
        </p:spPr>
      </p:pic>
      <p:pic>
        <p:nvPicPr>
          <p:cNvPr id="6146" name="Picture 2" descr="http://www.lasplash.com/uploads/2/spiderman_3_review-3.jpg"/>
          <p:cNvPicPr>
            <a:picLocks noChangeAspect="1" noChangeArrowheads="1"/>
          </p:cNvPicPr>
          <p:nvPr/>
        </p:nvPicPr>
        <p:blipFill>
          <a:blip r:embed="rId4" cstate="print"/>
          <a:srcRect/>
          <a:stretch>
            <a:fillRect/>
          </a:stretch>
        </p:blipFill>
        <p:spPr bwMode="auto">
          <a:xfrm>
            <a:off x="533400" y="3733800"/>
            <a:ext cx="1905000" cy="2831759"/>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External Conflict</a:t>
            </a:r>
            <a:endParaRPr lang="en-US" sz="4400" dirty="0"/>
          </a:p>
        </p:txBody>
      </p:sp>
      <p:sp>
        <p:nvSpPr>
          <p:cNvPr id="3" name="Content Placeholder 2"/>
          <p:cNvSpPr>
            <a:spLocks noGrp="1"/>
          </p:cNvSpPr>
          <p:nvPr>
            <p:ph sz="quarter" idx="1"/>
          </p:nvPr>
        </p:nvSpPr>
        <p:spPr/>
        <p:txBody>
          <a:bodyPr>
            <a:normAutofit/>
          </a:bodyPr>
          <a:lstStyle/>
          <a:p>
            <a:pPr marL="274320" lvl="3" indent="-274320">
              <a:buClr>
                <a:schemeClr val="accent1"/>
              </a:buClr>
              <a:buSzPct val="85000"/>
              <a:buFont typeface="Wingdings 2"/>
              <a:buChar char=""/>
            </a:pPr>
            <a:r>
              <a:rPr lang="en-US" sz="3200" dirty="0" smtClean="0">
                <a:solidFill>
                  <a:schemeClr val="tx1"/>
                </a:solidFill>
              </a:rPr>
              <a:t>The problem or struggle that exists between the main character and an outside force. </a:t>
            </a:r>
          </a:p>
          <a:p>
            <a:pPr marL="274320" lvl="3" indent="-274320">
              <a:buClr>
                <a:schemeClr val="accent1"/>
              </a:buClr>
              <a:buSzPct val="85000"/>
              <a:buNone/>
            </a:pPr>
            <a:r>
              <a:rPr lang="en-US" sz="3200" dirty="0" smtClean="0">
                <a:solidFill>
                  <a:schemeClr val="tx1"/>
                </a:solidFill>
              </a:rPr>
              <a:t>  </a:t>
            </a:r>
          </a:p>
          <a:p>
            <a:pPr marL="274320" lvl="3" indent="-274320">
              <a:buClr>
                <a:schemeClr val="accent1"/>
              </a:buClr>
              <a:buSzPct val="85000"/>
              <a:buFont typeface="Wingdings 2"/>
              <a:buChar char=""/>
            </a:pPr>
            <a:r>
              <a:rPr lang="en-US" sz="3200" dirty="0" smtClean="0">
                <a:solidFill>
                  <a:schemeClr val="tx1"/>
                </a:solidFill>
              </a:rPr>
              <a:t>Man vs. Man</a:t>
            </a:r>
          </a:p>
          <a:p>
            <a:pPr marL="274320" lvl="3" indent="-274320">
              <a:buClr>
                <a:schemeClr val="accent1"/>
              </a:buClr>
              <a:buSzPct val="85000"/>
              <a:buFont typeface="Wingdings 2"/>
              <a:buChar char=""/>
            </a:pPr>
            <a:r>
              <a:rPr lang="en-US" sz="3200" dirty="0" smtClean="0">
                <a:solidFill>
                  <a:schemeClr val="tx1"/>
                </a:solidFill>
              </a:rPr>
              <a:t>Man vs. society, </a:t>
            </a:r>
          </a:p>
          <a:p>
            <a:pPr marL="274320" lvl="3" indent="-274320">
              <a:buClr>
                <a:schemeClr val="accent1"/>
              </a:buClr>
              <a:buSzPct val="85000"/>
              <a:buFont typeface="Wingdings 2"/>
              <a:buChar char=""/>
            </a:pPr>
            <a:r>
              <a:rPr lang="en-US" sz="3200" dirty="0" smtClean="0">
                <a:solidFill>
                  <a:schemeClr val="tx1"/>
                </a:solidFill>
              </a:rPr>
              <a:t>Man vs. nature</a:t>
            </a:r>
          </a:p>
          <a:p>
            <a:pPr marL="274320" lvl="3" indent="-274320">
              <a:buClr>
                <a:schemeClr val="accent1"/>
              </a:buClr>
              <a:buSzPct val="85000"/>
              <a:buFont typeface="Wingdings 2"/>
              <a:buChar char=""/>
            </a:pPr>
            <a:r>
              <a:rPr lang="en-US" sz="3200" dirty="0" smtClean="0">
                <a:solidFill>
                  <a:schemeClr val="tx1"/>
                </a:solidFill>
              </a:rPr>
              <a:t>Man vs. Machine</a:t>
            </a:r>
          </a:p>
          <a:p>
            <a:endParaRPr lang="en-US"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sz="3600" u="sng" dirty="0" smtClean="0"/>
              <a:t>Man </a:t>
            </a:r>
            <a:r>
              <a:rPr lang="en-US" sz="3600" u="sng" dirty="0" err="1" smtClean="0"/>
              <a:t>vs</a:t>
            </a:r>
            <a:r>
              <a:rPr lang="en-US" sz="3600" u="sng" dirty="0" smtClean="0"/>
              <a:t> Man</a:t>
            </a:r>
            <a:endParaRPr lang="en-US" sz="3600" u="sng" dirty="0"/>
          </a:p>
        </p:txBody>
      </p:sp>
      <p:sp>
        <p:nvSpPr>
          <p:cNvPr id="3" name="Text Placeholder 2"/>
          <p:cNvSpPr>
            <a:spLocks noGrp="1"/>
          </p:cNvSpPr>
          <p:nvPr>
            <p:ph type="body" sz="half" idx="3"/>
          </p:nvPr>
        </p:nvSpPr>
        <p:spPr/>
        <p:txBody>
          <a:bodyPr/>
          <a:lstStyle/>
          <a:p>
            <a:endParaRPr lang="en-US"/>
          </a:p>
        </p:txBody>
      </p:sp>
      <p:sp>
        <p:nvSpPr>
          <p:cNvPr id="4" name="Content Placeholder 3"/>
          <p:cNvSpPr>
            <a:spLocks noGrp="1"/>
          </p:cNvSpPr>
          <p:nvPr>
            <p:ph sz="quarter" idx="2"/>
          </p:nvPr>
        </p:nvSpPr>
        <p:spPr/>
        <p:txBody>
          <a:bodyPr/>
          <a:lstStyle/>
          <a:p>
            <a:r>
              <a:rPr lang="en-US" dirty="0" smtClean="0"/>
              <a:t>A conflict between two people</a:t>
            </a:r>
          </a:p>
          <a:p>
            <a:endParaRPr lang="en-US" dirty="0"/>
          </a:p>
        </p:txBody>
      </p:sp>
      <p:sp>
        <p:nvSpPr>
          <p:cNvPr id="5" name="Content Placeholder 4"/>
          <p:cNvSpPr>
            <a:spLocks noGrp="1"/>
          </p:cNvSpPr>
          <p:nvPr>
            <p:ph sz="quarter" idx="4"/>
          </p:nvPr>
        </p:nvSpPr>
        <p:spPr/>
        <p:txBody>
          <a:bodyPr>
            <a:normAutofit/>
          </a:bodyPr>
          <a:lstStyle/>
          <a:p>
            <a:r>
              <a:rPr lang="en-US" sz="2400" i="1" dirty="0" smtClean="0"/>
              <a:t>Example: In the Lion King, </a:t>
            </a:r>
            <a:r>
              <a:rPr lang="en-US" sz="2400" i="1" dirty="0" err="1" smtClean="0"/>
              <a:t>Simba</a:t>
            </a:r>
            <a:r>
              <a:rPr lang="en-US" sz="2400" i="1" dirty="0" smtClean="0"/>
              <a:t> has a man </a:t>
            </a:r>
            <a:r>
              <a:rPr lang="en-US" sz="2400" i="1" dirty="0" err="1" smtClean="0"/>
              <a:t>vs</a:t>
            </a:r>
            <a:r>
              <a:rPr lang="en-US" sz="2400" i="1" dirty="0" smtClean="0"/>
              <a:t> man conflict with Scar.</a:t>
            </a:r>
          </a:p>
          <a:p>
            <a:endParaRPr lang="en-US" sz="2400" i="1" dirty="0" smtClean="0"/>
          </a:p>
          <a:p>
            <a:r>
              <a:rPr lang="en-US" sz="2400" i="1" dirty="0" smtClean="0"/>
              <a:t>What is an example from </a:t>
            </a:r>
            <a:r>
              <a:rPr lang="en-US" sz="2400" i="1" u="sng" dirty="0" smtClean="0"/>
              <a:t>The Kite Runner</a:t>
            </a:r>
            <a:r>
              <a:rPr lang="en-US" sz="2400" i="1" dirty="0" smtClean="0"/>
              <a:t>?</a:t>
            </a:r>
            <a:endParaRPr lang="en-US" sz="2400" i="1" dirty="0"/>
          </a:p>
        </p:txBody>
      </p:sp>
      <p:sp>
        <p:nvSpPr>
          <p:cNvPr id="6" name="Title 5"/>
          <p:cNvSpPr>
            <a:spLocks noGrp="1"/>
          </p:cNvSpPr>
          <p:nvPr>
            <p:ph type="title"/>
          </p:nvPr>
        </p:nvSpPr>
        <p:spPr/>
        <p:txBody>
          <a:bodyPr>
            <a:normAutofit/>
          </a:bodyPr>
          <a:lstStyle/>
          <a:p>
            <a:r>
              <a:rPr lang="en-US" sz="4000" dirty="0" smtClean="0"/>
              <a:t>External Conflict</a:t>
            </a:r>
            <a:endParaRPr lang="en-US" sz="4000" dirty="0"/>
          </a:p>
        </p:txBody>
      </p:sp>
      <p:pic>
        <p:nvPicPr>
          <p:cNvPr id="4098" name="Picture 2" descr="http://images5.fanpop.com/image/photos/25500000/SImba-Wallpaper-simba-25591283-1024-768.jpg"/>
          <p:cNvPicPr>
            <a:picLocks noChangeAspect="1" noChangeArrowheads="1"/>
          </p:cNvPicPr>
          <p:nvPr/>
        </p:nvPicPr>
        <p:blipFill>
          <a:blip r:embed="rId2" cstate="print"/>
          <a:srcRect/>
          <a:stretch>
            <a:fillRect/>
          </a:stretch>
        </p:blipFill>
        <p:spPr bwMode="auto">
          <a:xfrm>
            <a:off x="762000" y="3657600"/>
            <a:ext cx="3057525" cy="229463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sz="3200" u="sng" dirty="0" smtClean="0"/>
              <a:t>Man </a:t>
            </a:r>
            <a:r>
              <a:rPr lang="en-US" sz="3200" u="sng" dirty="0" err="1" smtClean="0"/>
              <a:t>vs</a:t>
            </a:r>
            <a:r>
              <a:rPr lang="en-US" sz="3200" u="sng" dirty="0" smtClean="0"/>
              <a:t> Society</a:t>
            </a:r>
            <a:endParaRPr lang="en-US" sz="3200" u="sng" dirty="0"/>
          </a:p>
        </p:txBody>
      </p:sp>
      <p:sp>
        <p:nvSpPr>
          <p:cNvPr id="3" name="Text Placeholder 2"/>
          <p:cNvSpPr>
            <a:spLocks noGrp="1"/>
          </p:cNvSpPr>
          <p:nvPr>
            <p:ph type="body" sz="half" idx="3"/>
          </p:nvPr>
        </p:nvSpPr>
        <p:spPr/>
        <p:txBody>
          <a:bodyPr/>
          <a:lstStyle/>
          <a:p>
            <a:endParaRPr lang="en-US"/>
          </a:p>
        </p:txBody>
      </p:sp>
      <p:sp>
        <p:nvSpPr>
          <p:cNvPr id="4" name="Content Placeholder 3"/>
          <p:cNvSpPr>
            <a:spLocks noGrp="1"/>
          </p:cNvSpPr>
          <p:nvPr>
            <p:ph sz="quarter" idx="2"/>
          </p:nvPr>
        </p:nvSpPr>
        <p:spPr/>
        <p:txBody>
          <a:bodyPr/>
          <a:lstStyle/>
          <a:p>
            <a:r>
              <a:rPr lang="en-US" dirty="0" smtClean="0"/>
              <a:t>Character who is an outcast or tries to break the normal rules of society.</a:t>
            </a:r>
            <a:endParaRPr lang="en-US" dirty="0"/>
          </a:p>
        </p:txBody>
      </p:sp>
      <p:sp>
        <p:nvSpPr>
          <p:cNvPr id="5" name="Content Placeholder 4"/>
          <p:cNvSpPr>
            <a:spLocks noGrp="1"/>
          </p:cNvSpPr>
          <p:nvPr>
            <p:ph sz="quarter" idx="4"/>
          </p:nvPr>
        </p:nvSpPr>
        <p:spPr/>
        <p:txBody>
          <a:bodyPr>
            <a:normAutofit/>
          </a:bodyPr>
          <a:lstStyle/>
          <a:p>
            <a:r>
              <a:rPr lang="en-US" i="1" dirty="0" smtClean="0"/>
              <a:t>Example: Hunger Games</a:t>
            </a:r>
          </a:p>
          <a:p>
            <a:r>
              <a:rPr lang="en-US" dirty="0">
                <a:hlinkClick r:id="rId2"/>
              </a:rPr>
              <a:t>http://www.youtube.com/watch?v=do1smOv8rf4</a:t>
            </a:r>
            <a:endParaRPr lang="en-US" i="1" dirty="0" smtClean="0"/>
          </a:p>
          <a:p>
            <a:endParaRPr lang="en-US" i="1" dirty="0" smtClean="0"/>
          </a:p>
          <a:p>
            <a:r>
              <a:rPr lang="en-US" i="1" dirty="0" smtClean="0"/>
              <a:t>What is an example from The Kite Runner?</a:t>
            </a:r>
            <a:endParaRPr lang="en-US" dirty="0"/>
          </a:p>
        </p:txBody>
      </p:sp>
      <p:sp>
        <p:nvSpPr>
          <p:cNvPr id="6" name="Title 5"/>
          <p:cNvSpPr>
            <a:spLocks noGrp="1"/>
          </p:cNvSpPr>
          <p:nvPr>
            <p:ph type="title"/>
          </p:nvPr>
        </p:nvSpPr>
        <p:spPr/>
        <p:txBody>
          <a:bodyPr/>
          <a:lstStyle/>
          <a:p>
            <a:r>
              <a:rPr lang="en-US" dirty="0" smtClean="0"/>
              <a:t>External Conflict</a:t>
            </a:r>
            <a:endParaRPr lang="en-US" dirty="0"/>
          </a:p>
        </p:txBody>
      </p:sp>
      <p:pic>
        <p:nvPicPr>
          <p:cNvPr id="2052" name="Picture 4" descr="http://missdreamymarie.files.wordpress.com/2013/08/9780439023528_custom-49e9c33a338d97f0abb78402bcdee9b1103f33a0-s6-c3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33601" y="3810000"/>
            <a:ext cx="1981199" cy="250013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test435.sunnewsnetwork.ca/media_files/wil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4214638"/>
            <a:ext cx="1485900" cy="20955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sz="3600" u="sng" dirty="0" smtClean="0"/>
              <a:t>Man </a:t>
            </a:r>
            <a:r>
              <a:rPr lang="en-US" sz="3600" u="sng" dirty="0" err="1" smtClean="0"/>
              <a:t>vs</a:t>
            </a:r>
            <a:r>
              <a:rPr lang="en-US" sz="3600" u="sng" dirty="0" smtClean="0"/>
              <a:t> Nature</a:t>
            </a:r>
            <a:endParaRPr lang="en-US" sz="3600" u="sng" dirty="0"/>
          </a:p>
        </p:txBody>
      </p:sp>
      <p:sp>
        <p:nvSpPr>
          <p:cNvPr id="3" name="Text Placeholder 2"/>
          <p:cNvSpPr>
            <a:spLocks noGrp="1"/>
          </p:cNvSpPr>
          <p:nvPr>
            <p:ph type="body" sz="half" idx="3"/>
          </p:nvPr>
        </p:nvSpPr>
        <p:spPr/>
        <p:txBody>
          <a:bodyPr/>
          <a:lstStyle/>
          <a:p>
            <a:endParaRPr lang="en-US"/>
          </a:p>
        </p:txBody>
      </p:sp>
      <p:sp>
        <p:nvSpPr>
          <p:cNvPr id="4" name="Content Placeholder 3"/>
          <p:cNvSpPr>
            <a:spLocks noGrp="1"/>
          </p:cNvSpPr>
          <p:nvPr>
            <p:ph sz="quarter" idx="2"/>
          </p:nvPr>
        </p:nvSpPr>
        <p:spPr/>
        <p:txBody>
          <a:bodyPr/>
          <a:lstStyle/>
          <a:p>
            <a:r>
              <a:rPr lang="en-US" dirty="0" smtClean="0"/>
              <a:t>Character fights against forces of nature. </a:t>
            </a:r>
            <a:endParaRPr lang="en-US" dirty="0"/>
          </a:p>
        </p:txBody>
      </p:sp>
      <p:sp>
        <p:nvSpPr>
          <p:cNvPr id="5" name="Content Placeholder 4"/>
          <p:cNvSpPr>
            <a:spLocks noGrp="1"/>
          </p:cNvSpPr>
          <p:nvPr>
            <p:ph sz="quarter" idx="4"/>
          </p:nvPr>
        </p:nvSpPr>
        <p:spPr/>
        <p:txBody>
          <a:bodyPr/>
          <a:lstStyle/>
          <a:p>
            <a:r>
              <a:rPr lang="en-US" dirty="0" smtClean="0"/>
              <a:t>Example: Titanic</a:t>
            </a:r>
            <a:endParaRPr lang="en-US" dirty="0"/>
          </a:p>
        </p:txBody>
      </p:sp>
      <p:sp>
        <p:nvSpPr>
          <p:cNvPr id="6" name="Title 5"/>
          <p:cNvSpPr>
            <a:spLocks noGrp="1"/>
          </p:cNvSpPr>
          <p:nvPr>
            <p:ph type="title"/>
          </p:nvPr>
        </p:nvSpPr>
        <p:spPr/>
        <p:txBody>
          <a:bodyPr/>
          <a:lstStyle/>
          <a:p>
            <a:r>
              <a:rPr lang="en-US" dirty="0" smtClean="0"/>
              <a:t>External Conflict</a:t>
            </a:r>
            <a:endParaRPr lang="en-US" dirty="0"/>
          </a:p>
        </p:txBody>
      </p:sp>
      <p:pic>
        <p:nvPicPr>
          <p:cNvPr id="1026" name="Picture 2" descr="http://t3.gstatic.com/images?q=tbn:ANd9GcQZbz4mG8JFJFZrSaYyfqDFWvbCuajplVk0SwiBTJ6VX-eOT5Fj"/>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3109912"/>
            <a:ext cx="3235278" cy="25908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a.media-imdb.com/images/M/MV5BMTI2MDY0ODEwNF5BMl5BanBnXkFtZTYwMDI2NTk4._V1_SY317_CR5,0,214,317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3352800"/>
            <a:ext cx="2038350" cy="30194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1010</TotalTime>
  <Words>516</Words>
  <Application>Microsoft Office PowerPoint</Application>
  <PresentationFormat>On-screen Show (4:3)</PresentationFormat>
  <Paragraphs>73</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Chiller</vt:lpstr>
      <vt:lpstr>Georgia</vt:lpstr>
      <vt:lpstr>Stencil</vt:lpstr>
      <vt:lpstr>Wingdings</vt:lpstr>
      <vt:lpstr>Wingdings 2</vt:lpstr>
      <vt:lpstr>Civic</vt:lpstr>
      <vt:lpstr>Character Motivation and Conflict</vt:lpstr>
      <vt:lpstr>Which Movie Would You Rather See?</vt:lpstr>
      <vt:lpstr>Motivation</vt:lpstr>
      <vt:lpstr>Conflict</vt:lpstr>
      <vt:lpstr>Conflict</vt:lpstr>
      <vt:lpstr>External Conflict</vt:lpstr>
      <vt:lpstr>External Conflict</vt:lpstr>
      <vt:lpstr>External Conflict</vt:lpstr>
      <vt:lpstr>External Conflict</vt:lpstr>
      <vt:lpstr>Excerpt from Titanic</vt:lpstr>
      <vt:lpstr>External Conflict</vt:lpstr>
      <vt:lpstr>Name That Conflict!!!</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 Conflict and Motivation</dc:title>
  <dc:creator> </dc:creator>
  <cp:lastModifiedBy>Adam Eynon</cp:lastModifiedBy>
  <cp:revision>42</cp:revision>
  <dcterms:created xsi:type="dcterms:W3CDTF">2011-11-01T19:54:29Z</dcterms:created>
  <dcterms:modified xsi:type="dcterms:W3CDTF">2015-10-12T15:35:57Z</dcterms:modified>
</cp:coreProperties>
</file>