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8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0BF35F-8795-4E8F-B3F4-FE1CA709039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ED95E3-E13E-4C96-B33D-D5CCB2AF1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Syntax, Diction, Tone, Mood</a:t>
            </a:r>
            <a:endParaRPr lang="en-US" dirty="0"/>
          </a:p>
        </p:txBody>
      </p:sp>
      <p:pic>
        <p:nvPicPr>
          <p:cNvPr id="5122" name="Picture 2" descr="http://1.bp.blogspot.com/_3kAKm2jobkY/S9IF673RYpI/AAAAAAAABM4/03OxnlXwTT0/s1600/mean-old-la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30194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Syntax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Syntax is </a:t>
            </a:r>
            <a:r>
              <a:rPr lang="en-US" sz="2400" dirty="0" smtClean="0"/>
              <a:t> </a:t>
            </a:r>
            <a:r>
              <a:rPr lang="en-US" sz="2400" dirty="0"/>
              <a:t>how words are sequenced to convey meaning.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meaning can be changed by rearranging the same words in a different order (e.g. 'I can run fast' changes to 'Can I run fast?').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edhoncho.files.wordpress.com/2010/03/synta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1" y="304801"/>
            <a:ext cx="2590799" cy="3428999"/>
          </a:xfrm>
          <a:prstGeom prst="rect">
            <a:avLst/>
          </a:prstGeom>
          <a:noFill/>
        </p:spPr>
      </p:pic>
      <p:pic>
        <p:nvPicPr>
          <p:cNvPr id="4100" name="Picture 4" descr="http://www.cartoonstock.com/lowres/rma0304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962400"/>
            <a:ext cx="3810000" cy="2200276"/>
          </a:xfrm>
          <a:prstGeom prst="rect">
            <a:avLst/>
          </a:prstGeom>
          <a:noFill/>
        </p:spPr>
      </p:pic>
      <p:pic>
        <p:nvPicPr>
          <p:cNvPr id="4102" name="Picture 6" descr="http://media.tumblr.com/tumblr_llazsmy5iH1qbol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0300" y="0"/>
            <a:ext cx="293370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Diction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writer’s choice of words and phrases</a:t>
            </a:r>
            <a:r>
              <a:rPr lang="en-US" sz="2300" dirty="0" smtClean="0"/>
              <a:t>.</a:t>
            </a:r>
          </a:p>
          <a:p>
            <a:endParaRPr lang="en-US" sz="2300" dirty="0"/>
          </a:p>
          <a:p>
            <a:r>
              <a:rPr lang="en-US" sz="2300" dirty="0" smtClean="0"/>
              <a:t>Types of Diction:</a:t>
            </a:r>
          </a:p>
          <a:p>
            <a:r>
              <a:rPr lang="en-US" sz="2300" dirty="0"/>
              <a:t>Formal, informal, simple, poetic, monosyllabic, polysyllabic, elevated, etc.</a:t>
            </a:r>
          </a:p>
          <a:p>
            <a:endParaRPr lang="en-US" sz="2300" dirty="0" smtClean="0"/>
          </a:p>
          <a:p>
            <a:r>
              <a:rPr lang="en-US" sz="2300" b="1" dirty="0"/>
              <a:t>Diction</a:t>
            </a:r>
            <a:r>
              <a:rPr lang="en-US" sz="2300" dirty="0"/>
              <a:t> will be effective only when the words you choose are appropriate for the </a:t>
            </a:r>
            <a:r>
              <a:rPr lang="en-US" sz="2300" dirty="0" smtClean="0">
                <a:solidFill>
                  <a:schemeClr val="bg1"/>
                </a:solidFill>
              </a:rPr>
              <a:t>audience and purpose,  </a:t>
            </a:r>
            <a:r>
              <a:rPr lang="en-US" sz="2300" dirty="0"/>
              <a:t>when they convey your message accurately and </a:t>
            </a:r>
            <a:r>
              <a:rPr lang="en-US" sz="2300" dirty="0" smtClean="0"/>
              <a:t>comfortably.</a:t>
            </a:r>
            <a:endParaRPr lang="en-US" sz="23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4.bp.blogspot.com/_w9XO9zBePXE/SK1ZcT_3SII/AAAAAAAAAmg/g9xqCEJuz3w/s400/royston_d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2705100" cy="3810000"/>
          </a:xfrm>
          <a:prstGeom prst="rect">
            <a:avLst/>
          </a:prstGeom>
          <a:noFill/>
        </p:spPr>
      </p:pic>
      <p:pic>
        <p:nvPicPr>
          <p:cNvPr id="3076" name="Picture 4" descr="http://www.mindset.co.za/resources/0000060676/0000131762/0000134954/Diction_and_register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85800"/>
            <a:ext cx="3124200" cy="249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Tone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/>
              <a:t>The attitude of the author toward what he or she is writing about</a:t>
            </a:r>
            <a:r>
              <a:rPr lang="en-US" sz="3300" dirty="0" smtClean="0"/>
              <a:t>.</a:t>
            </a:r>
          </a:p>
          <a:p>
            <a:endParaRPr lang="en-US" sz="3300" dirty="0"/>
          </a:p>
          <a:p>
            <a:r>
              <a:rPr lang="en-US" sz="3300" b="1" dirty="0"/>
              <a:t>Judgmental, cynical, sarcastic, sentimental, nostalgic, angry, bitter </a:t>
            </a:r>
          </a:p>
          <a:p>
            <a:r>
              <a:rPr lang="en-US" sz="3300" dirty="0"/>
              <a:t>	</a:t>
            </a:r>
          </a:p>
          <a:p>
            <a:endParaRPr lang="en-US" sz="3300" baseline="0" dirty="0" smtClean="0"/>
          </a:p>
          <a:p>
            <a:r>
              <a:rPr lang="en-US" sz="3300" dirty="0"/>
              <a:t>Distinguish author from speaker </a:t>
            </a:r>
          </a:p>
          <a:p>
            <a:r>
              <a:rPr lang="en-US" sz="3300" dirty="0"/>
              <a:t>	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photospin.com/mail/tott/oct05/102505/two_ton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"/>
            <a:ext cx="3429000" cy="3822134"/>
          </a:xfrm>
          <a:prstGeom prst="rect">
            <a:avLst/>
          </a:prstGeom>
          <a:noFill/>
        </p:spPr>
      </p:pic>
      <p:pic>
        <p:nvPicPr>
          <p:cNvPr id="2052" name="Picture 4" descr="http://bword11.files.wordpress.com/2010/11/voice_t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886200" cy="2601376"/>
          </a:xfrm>
          <a:prstGeom prst="rect">
            <a:avLst/>
          </a:prstGeom>
          <a:noFill/>
        </p:spPr>
      </p:pic>
      <p:pic>
        <p:nvPicPr>
          <p:cNvPr id="2054" name="Picture 6" descr="http://blog.davidhthomas.net/wp-content/uploads/ToneKnob.jpg"/>
          <p:cNvPicPr>
            <a:picLocks noChangeAspect="1" noChangeArrowheads="1"/>
          </p:cNvPicPr>
          <p:nvPr/>
        </p:nvPicPr>
        <p:blipFill>
          <a:blip r:embed="rId4" cstate="print"/>
          <a:srcRect l="12000" t="4720" r="10000"/>
          <a:stretch>
            <a:fillRect/>
          </a:stretch>
        </p:blipFill>
        <p:spPr bwMode="auto">
          <a:xfrm>
            <a:off x="7086599" y="1066800"/>
            <a:ext cx="1491647" cy="208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Mood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The atmosphere or emotional condition created by the piece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/>
              <a:t>Mood refers to the general sense or feeling which the reader is supposed to get from the text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400" b="1" dirty="0" smtClean="0"/>
              <a:t>Mood </a:t>
            </a:r>
            <a:r>
              <a:rPr lang="en-US" sz="2400" b="1" dirty="0"/>
              <a:t>does NOT refer to the mood of a character or the author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depressionintrospection.files.wordpress.com/2006/11/mood_system.jpg?w=4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09600"/>
            <a:ext cx="3638550" cy="3333751"/>
          </a:xfrm>
          <a:prstGeom prst="rect">
            <a:avLst/>
          </a:prstGeom>
          <a:noFill/>
        </p:spPr>
      </p:pic>
      <p:pic>
        <p:nvPicPr>
          <p:cNvPr id="1028" name="Picture 4" descr="http://healthlifestyletips.com/wp-content/uploads/2010/08/bad_m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2566621" cy="2362201"/>
          </a:xfrm>
          <a:prstGeom prst="rect">
            <a:avLst/>
          </a:prstGeom>
          <a:noFill/>
        </p:spPr>
      </p:pic>
      <p:pic>
        <p:nvPicPr>
          <p:cNvPr id="1030" name="Picture 6" descr="http://stayontargetcoach.com/wp-content/uploads/2011/09/calvin-bad-moo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19600"/>
            <a:ext cx="2390397" cy="2124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Syntax, Diction, Tone, Mood</vt:lpstr>
      <vt:lpstr>Syntax</vt:lpstr>
      <vt:lpstr>Diction</vt:lpstr>
      <vt:lpstr>Tone</vt:lpstr>
      <vt:lpstr>Mood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Syntax, Diction, Tone, Mood</dc:title>
  <dc:creator>Adam Eynon</dc:creator>
  <cp:lastModifiedBy>Adam Eynon</cp:lastModifiedBy>
  <cp:revision>8</cp:revision>
  <dcterms:created xsi:type="dcterms:W3CDTF">2012-01-07T23:24:04Z</dcterms:created>
  <dcterms:modified xsi:type="dcterms:W3CDTF">2016-01-19T02:25:11Z</dcterms:modified>
</cp:coreProperties>
</file>