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6" r:id="rId2"/>
    <p:sldId id="260" r:id="rId3"/>
    <p:sldId id="258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8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CA8C01-116B-4FF4-85F1-60AB06C0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016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88F8-988D-4DB1-9BE6-DD792683D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7CF8-1752-404D-8548-AE67FABAF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0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8374-184D-4986-9B27-28C3BDFDD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7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07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D3B6-3BAD-4AF5-9D17-6954813C8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C5C1-E201-4258-98B8-2960FE07E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5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F36B-1514-434C-806D-E7068A72E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9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A314-60D6-43AA-926B-36753CA7E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6382-EFC1-4F09-8171-68956E7F4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72A4-738F-4C21-ABAB-D8AF81A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6748-8E09-4EFF-8D04-9B5D92B3A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1DD-F892-4564-B8A6-509790C78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65B524-EFDB-449F-BEED-5F185DE1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Integrating quotations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Tips on how to integrate textual support smoothly into your own writing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Basics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Incorporate the quotation into your sentence, punctuating it as you would if it were not a quotation.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8000"/>
                </a:solidFill>
              </a:rPr>
              <a:t>	Schneider argues in favor of an acculturation model “that differs from both the enforced assimilation of a ‘melting pot’ and the Canadian model of a multicultural ‘mosaic’”(4).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sense.” He expresses the alienation from his family that has resulted from his assimilation into English-speaking American culture.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8000"/>
                </a:solidFill>
              </a:rPr>
              <a:t>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Quote Set-up for Lit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quote</a:t>
            </a:r>
          </a:p>
          <a:p>
            <a:r>
              <a:rPr lang="en-US" dirty="0" smtClean="0"/>
              <a:t>Provide the background information that allows the reader to understand what is happening in the story when the quote comes 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en-US" sz="2200" dirty="0"/>
              <a:t>EXAMPLE: </a:t>
            </a:r>
            <a:r>
              <a:rPr lang="en-US" sz="2200" dirty="0">
                <a:solidFill>
                  <a:srgbClr val="008000"/>
                </a:solidFill>
              </a:rPr>
              <a:t>When Nick and Daisy discuss her daughter, Daisy shares her reaction to the news that she had given birth to a girl. </a:t>
            </a:r>
            <a:r>
              <a:rPr lang="en-US" sz="2200" strike="sngStrike" dirty="0"/>
              <a:t>“[The nurse] told me it was a girl, and so I turned my head away and wept. ‘Alright,’ I said, ‘I’m glad it’s a girl.  And I hope she’ll be a fool—that’s the best thing a girl can be in this world, a beautiful little fool’” (Fitzgerald 21).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Quote Integration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NOT have stand-alone quotes</a:t>
            </a:r>
          </a:p>
          <a:p>
            <a:r>
              <a:rPr lang="en-US" dirty="0" smtClean="0"/>
              <a:t>Integrate the quote into your own sentences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QUOTE: “[The nurse] told me it was a girl, and so I turned my head away and wept. </a:t>
            </a:r>
            <a:r>
              <a:rPr lang="en-US" dirty="0"/>
              <a:t> </a:t>
            </a:r>
            <a:r>
              <a:rPr lang="en-US" dirty="0" smtClean="0"/>
              <a:t>‘All right,’ I said, ‘I’m glad it’s a girl. And I hope she’ll be a fool—that’s the best thing a girl can be in this world, a beautiful little fool’” (Fitzgerald 21).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en-US" sz="2200" dirty="0"/>
              <a:t>SET-UP + INTEGRATION: </a:t>
            </a:r>
            <a:r>
              <a:rPr lang="en-US" sz="2200" dirty="0">
                <a:solidFill>
                  <a:srgbClr val="008000"/>
                </a:solidFill>
              </a:rPr>
              <a:t>When Nick and Daisy discuss her daughter, Daisy shares her reaction to the news that she had given birth to a girl.  </a:t>
            </a:r>
            <a:r>
              <a:rPr lang="en-US" sz="2200" dirty="0"/>
              <a:t>She reveals that she had </a:t>
            </a:r>
            <a:r>
              <a:rPr lang="en-US" sz="2200" dirty="0">
                <a:solidFill>
                  <a:srgbClr val="FF0000"/>
                </a:solidFill>
              </a:rPr>
              <a:t>“wept” </a:t>
            </a:r>
            <a:r>
              <a:rPr lang="en-US" sz="2200" dirty="0"/>
              <a:t>and hopes her daughter will </a:t>
            </a:r>
            <a:r>
              <a:rPr lang="en-US" sz="2200" dirty="0">
                <a:solidFill>
                  <a:srgbClr val="FF0000"/>
                </a:solidFill>
              </a:rPr>
              <a:t>“be a fool—that’s the best thing a girl can be in this world, a beautiful little fool”</a:t>
            </a:r>
            <a:r>
              <a:rPr lang="en-US" sz="2200" dirty="0"/>
              <a:t> (Fitzgerald 21).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s"/>
              <a:t>Tips for Lead In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5204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064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2800" dirty="0"/>
              <a:t>Transition: "in fact," "for example," etc.</a:t>
            </a:r>
          </a:p>
          <a:p>
            <a:pPr marL="457200" lvl="0" indent="-4064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2800" dirty="0" smtClean="0"/>
              <a:t>If </a:t>
            </a:r>
            <a:r>
              <a:rPr lang="es" sz="2800" dirty="0"/>
              <a:t>purpose is to enhance credibility (i.e. research), show credibility of </a:t>
            </a:r>
            <a:r>
              <a:rPr lang="es" sz="2800" dirty="0" smtClean="0"/>
              <a:t>source</a:t>
            </a:r>
          </a:p>
          <a:p>
            <a:pPr marL="1395413" lvl="3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UCLA Political Science Professor, Jeff Anderson, states…</a:t>
            </a:r>
            <a:endParaRPr lang="es" sz="1800" dirty="0" smtClean="0"/>
          </a:p>
          <a:p>
            <a:pPr marL="989013" lvl="3" indent="0">
              <a:buClr>
                <a:schemeClr val="dk1"/>
              </a:buClr>
              <a:buSzPct val="166666"/>
              <a:buNone/>
            </a:pPr>
            <a:endParaRPr dirty="0" smtClean="0"/>
          </a:p>
          <a:p>
            <a:pPr marL="457200" lvl="0" indent="-4064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2800" dirty="0" smtClean="0"/>
              <a:t>If </a:t>
            </a:r>
            <a:r>
              <a:rPr lang="es" sz="2800" dirty="0"/>
              <a:t>from a story (ie literary analysis), explain significant context of situation (whatever is necessary to understand quote)</a:t>
            </a:r>
          </a:p>
          <a:p>
            <a:endParaRPr dirty="0"/>
          </a:p>
          <a:p>
            <a:pPr marL="457200" lvl="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s" sz="2800" dirty="0"/>
              <a:t>Tip: Lead In's can be more than one sentence!</a:t>
            </a:r>
          </a:p>
        </p:txBody>
      </p:sp>
    </p:spTree>
    <p:extLst>
      <p:ext uri="{BB962C8B-B14F-4D97-AF65-F5344CB8AC3E}">
        <p14:creationId xmlns:p14="http://schemas.microsoft.com/office/powerpoint/2010/main" val="2872924746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</a:p>
          <a:p>
            <a:r>
              <a:rPr lang="en-US" dirty="0" smtClean="0"/>
              <a:t>Introduce quote/lead in</a:t>
            </a:r>
          </a:p>
          <a:p>
            <a:r>
              <a:rPr lang="en-US" dirty="0" smtClean="0"/>
              <a:t>Quote integration</a:t>
            </a:r>
          </a:p>
          <a:p>
            <a:r>
              <a:rPr lang="en-US" dirty="0" smtClean="0"/>
              <a:t>Explain/analyze quote (should be more than 1 sentence)</a:t>
            </a:r>
          </a:p>
          <a:p>
            <a:r>
              <a:rPr lang="en-US" dirty="0" smtClean="0"/>
              <a:t>Conclude paragraph (lead us to the next paragraph)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0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contractions (can’t, won’t, isn’t, etc.)</a:t>
            </a:r>
          </a:p>
          <a:p>
            <a:r>
              <a:rPr lang="en-US" dirty="0" smtClean="0"/>
              <a:t>No first/second person references (I, me, my, us, we, you, your, etc.)</a:t>
            </a:r>
          </a:p>
          <a:p>
            <a:r>
              <a:rPr lang="en-US" dirty="0" smtClean="0"/>
              <a:t>Write literary analysis in present tense</a:t>
            </a:r>
          </a:p>
          <a:p>
            <a:r>
              <a:rPr lang="en-US" dirty="0" smtClean="0"/>
              <a:t>Essay must be at least 3 FULL </a:t>
            </a:r>
            <a:r>
              <a:rPr lang="en-US" dirty="0" smtClean="0"/>
              <a:t>pages</a:t>
            </a:r>
          </a:p>
          <a:p>
            <a:r>
              <a:rPr lang="en-US" dirty="0" smtClean="0"/>
              <a:t>Works cited page (doesn’t count as 1 of the 3 pages): easybib.com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710</TotalTime>
  <Words>463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Network</vt:lpstr>
      <vt:lpstr>Integrating quotations</vt:lpstr>
      <vt:lpstr>The Basics</vt:lpstr>
      <vt:lpstr>Example</vt:lpstr>
      <vt:lpstr>Quote Set-up for Lit Analysis</vt:lpstr>
      <vt:lpstr>Quote Integration</vt:lpstr>
      <vt:lpstr>Tips for Lead In</vt:lpstr>
      <vt:lpstr>Body Paragraph </vt:lpstr>
      <vt:lpstr>Reminders:</vt:lpstr>
    </vt:vector>
  </TitlesOfParts>
  <Company>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Glass</dc:creator>
  <cp:lastModifiedBy>Adam Eynon</cp:lastModifiedBy>
  <cp:revision>100</cp:revision>
  <dcterms:created xsi:type="dcterms:W3CDTF">2008-09-10T00:02:20Z</dcterms:created>
  <dcterms:modified xsi:type="dcterms:W3CDTF">2015-11-04T22:26:27Z</dcterms:modified>
</cp:coreProperties>
</file>