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66" r:id="rId4"/>
    <p:sldId id="267" r:id="rId5"/>
    <p:sldId id="268" r:id="rId6"/>
    <p:sldId id="270" r:id="rId7"/>
    <p:sldId id="269" r:id="rId8"/>
    <p:sldId id="257" r:id="rId9"/>
    <p:sldId id="258" r:id="rId10"/>
    <p:sldId id="259" r:id="rId11"/>
    <p:sldId id="260" r:id="rId12"/>
    <p:sldId id="263" r:id="rId13"/>
    <p:sldId id="261" r:id="rId14"/>
    <p:sldId id="262" r:id="rId15"/>
    <p:sldId id="26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58" d="100"/>
          <a:sy n="58" d="100"/>
        </p:scale>
        <p:origin x="33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10/5/2016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10/5/2016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10/5/2016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10/5/2016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10/5/2016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10/5/2016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10/5/2016</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10/5/2016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10/5/2016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10/5/2016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10/5/2016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10/5/2016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10/5/2016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10/5/2016</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dobe Song Std L" panose="02020300000000000000" pitchFamily="18" charset="-128"/>
                <a:ea typeface="Adobe Song Std L" panose="02020300000000000000" pitchFamily="18" charset="-128"/>
              </a:rPr>
              <a:t>The Kite Runner</a:t>
            </a:r>
            <a:endParaRPr lang="en-US" dirty="0">
              <a:latin typeface="Adobe Song Std L" panose="02020300000000000000" pitchFamily="18" charset="-128"/>
              <a:ea typeface="Adobe Song Std L" panose="02020300000000000000" pitchFamily="18" charset="-128"/>
            </a:endParaRPr>
          </a:p>
        </p:txBody>
      </p:sp>
      <p:sp>
        <p:nvSpPr>
          <p:cNvPr id="3" name="Subtitle 2"/>
          <p:cNvSpPr>
            <a:spLocks noGrp="1"/>
          </p:cNvSpPr>
          <p:nvPr>
            <p:ph type="subTitle" idx="1"/>
          </p:nvPr>
        </p:nvSpPr>
        <p:spPr>
          <a:xfrm>
            <a:off x="812844" y="4394037"/>
            <a:ext cx="8144134" cy="1117687"/>
          </a:xfrm>
        </p:spPr>
        <p:txBody>
          <a:bodyPr/>
          <a:lstStyle/>
          <a:p>
            <a:r>
              <a:rPr lang="en-US" sz="3600" dirty="0" smtClean="0"/>
              <a:t>By </a:t>
            </a:r>
            <a:r>
              <a:rPr lang="en-US" sz="3600" dirty="0"/>
              <a:t> Khaled </a:t>
            </a:r>
            <a:r>
              <a:rPr lang="en-US" sz="3600" dirty="0" smtClean="0"/>
              <a:t>Hosseini</a:t>
            </a:r>
            <a:r>
              <a:rPr lang="en-US" dirty="0"/>
              <a:t> </a:t>
            </a:r>
          </a:p>
        </p:txBody>
      </p:sp>
      <p:pic>
        <p:nvPicPr>
          <p:cNvPr id="1026" name="Picture 2" descr="http://www.circlecinema.com/wp-content/uploads/2013/09/the-kite-runner-featur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101285" flipV="1">
            <a:off x="491158" y="670677"/>
            <a:ext cx="3550792" cy="26630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ecx.images-amazon.com/images/I/51dQQRJCI2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29370">
            <a:off x="1261619" y="3342410"/>
            <a:ext cx="2009869" cy="322094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24.media.tumblr.com/tumblr_livhiodTWc1qiy9j4o1_5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5530" y="430153"/>
            <a:ext cx="3526597" cy="2355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860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Adobe Song Std L" panose="02020300000000000000" pitchFamily="18" charset="-128"/>
                <a:ea typeface="Adobe Song Std L" panose="02020300000000000000" pitchFamily="18" charset="-128"/>
              </a:rPr>
              <a:t>Baba</a:t>
            </a:r>
            <a:endParaRPr lang="en-US" sz="6000" dirty="0">
              <a:latin typeface="Adobe Song Std L" panose="02020300000000000000" pitchFamily="18" charset="-128"/>
              <a:ea typeface="Adobe Song Std L" panose="02020300000000000000" pitchFamily="18" charset="-128"/>
            </a:endParaRPr>
          </a:p>
        </p:txBody>
      </p:sp>
      <p:sp>
        <p:nvSpPr>
          <p:cNvPr id="3" name="Content Placeholder 2"/>
          <p:cNvSpPr>
            <a:spLocks noGrp="1"/>
          </p:cNvSpPr>
          <p:nvPr>
            <p:ph sz="half" idx="1"/>
          </p:nvPr>
        </p:nvSpPr>
        <p:spPr/>
        <p:txBody>
          <a:bodyPr>
            <a:normAutofit lnSpcReduction="10000"/>
          </a:bodyPr>
          <a:lstStyle/>
          <a:p>
            <a:endParaRPr lang="en-US"/>
          </a:p>
        </p:txBody>
      </p:sp>
      <p:sp>
        <p:nvSpPr>
          <p:cNvPr id="4" name="Content Placeholder 3"/>
          <p:cNvSpPr>
            <a:spLocks noGrp="1"/>
          </p:cNvSpPr>
          <p:nvPr>
            <p:ph sz="half" idx="2"/>
          </p:nvPr>
        </p:nvSpPr>
        <p:spPr/>
        <p:txBody>
          <a:bodyPr>
            <a:normAutofit lnSpcReduction="10000"/>
          </a:bodyPr>
          <a:lstStyle/>
          <a:p>
            <a:r>
              <a:rPr lang="en-US" b="1" dirty="0"/>
              <a:t> Amir</a:t>
            </a:r>
            <a:r>
              <a:rPr lang="en-US" dirty="0"/>
              <a:t>’s father, a larger-than-life figure with wild hair and a loud voice, who works hard and succeeds at all of his endeavors, but stands by his strict moral principles. </a:t>
            </a:r>
            <a:r>
              <a:rPr lang="en-US" dirty="0" smtClean="0"/>
              <a:t>Baba</a:t>
            </a:r>
            <a:r>
              <a:rPr lang="en-US" dirty="0"/>
              <a:t> </a:t>
            </a:r>
            <a:r>
              <a:rPr lang="en-US" dirty="0" smtClean="0"/>
              <a:t>has a huge </a:t>
            </a:r>
            <a:r>
              <a:rPr lang="en-US" dirty="0" smtClean="0"/>
              <a:t>secret. </a:t>
            </a:r>
            <a:r>
              <a:rPr lang="en-US" dirty="0" smtClean="0"/>
              <a:t>Baba’s </a:t>
            </a:r>
            <a:r>
              <a:rPr lang="en-US" dirty="0"/>
              <a:t>many works of charity and the orphanage he builds are part of his attempts to redeem himself.</a:t>
            </a:r>
          </a:p>
        </p:txBody>
      </p:sp>
      <p:pic>
        <p:nvPicPr>
          <p:cNvPr id="8194" name="Picture 2" descr="http://i.telegraph.co.uk/multimedia/archive/01189/arts-graphics-film_1189447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75" y="2138223"/>
            <a:ext cx="5063952" cy="3797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816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Adobe Song Std L" panose="02020300000000000000" pitchFamily="18" charset="-128"/>
                <a:ea typeface="Adobe Song Std L" panose="02020300000000000000" pitchFamily="18" charset="-128"/>
              </a:rPr>
              <a:t>Ali</a:t>
            </a:r>
            <a:endParaRPr lang="en-US" sz="6000" dirty="0">
              <a:latin typeface="Adobe Song Std L" panose="02020300000000000000" pitchFamily="18" charset="-128"/>
              <a:ea typeface="Adobe Song Std L" panose="02020300000000000000" pitchFamily="18" charset="-128"/>
            </a:endParaRPr>
          </a:p>
        </p:txBody>
      </p:sp>
      <p:sp>
        <p:nvSpPr>
          <p:cNvPr id="3" name="Content Placeholder 2"/>
          <p:cNvSpPr>
            <a:spLocks noGrp="1"/>
          </p:cNvSpPr>
          <p:nvPr>
            <p:ph sz="half" idx="1"/>
          </p:nvPr>
        </p:nvSpPr>
        <p:spPr/>
        <p:txBody>
          <a:bodyPr>
            <a:normAutofit lnSpcReduction="10000"/>
          </a:bodyPr>
          <a:lstStyle/>
          <a:p>
            <a:endParaRPr lang="en-US"/>
          </a:p>
        </p:txBody>
      </p:sp>
      <p:sp>
        <p:nvSpPr>
          <p:cNvPr id="4" name="Content Placeholder 3"/>
          <p:cNvSpPr>
            <a:spLocks noGrp="1"/>
          </p:cNvSpPr>
          <p:nvPr>
            <p:ph sz="half" idx="2"/>
          </p:nvPr>
        </p:nvSpPr>
        <p:spPr/>
        <p:txBody>
          <a:bodyPr>
            <a:normAutofit lnSpcReduction="10000"/>
          </a:bodyPr>
          <a:lstStyle/>
          <a:p>
            <a:r>
              <a:rPr lang="en-US" b="1" dirty="0"/>
              <a:t>Hassan</a:t>
            </a:r>
            <a:r>
              <a:rPr lang="en-US" dirty="0"/>
              <a:t>’s father, a </a:t>
            </a:r>
            <a:r>
              <a:rPr lang="en-US" dirty="0" err="1"/>
              <a:t>Hazara</a:t>
            </a:r>
            <a:r>
              <a:rPr lang="en-US" dirty="0"/>
              <a:t> who was orphaned as a boy and then taken in by </a:t>
            </a:r>
            <a:r>
              <a:rPr lang="en-US" b="1" dirty="0"/>
              <a:t>Baba</a:t>
            </a:r>
            <a:r>
              <a:rPr lang="en-US" dirty="0"/>
              <a:t>’s father and raised as Baba’s playmate and servant. The lower half of Ali’s face is paralyzed, and he was crippled in one leg by polio, but Ali remains cheerful and kind.</a:t>
            </a:r>
          </a:p>
          <a:p>
            <a:r>
              <a:rPr lang="en-US" dirty="0"/>
              <a:t/>
            </a:r>
            <a:br>
              <a:rPr lang="en-US" dirty="0"/>
            </a:br>
            <a:endParaRPr lang="en-US" dirty="0"/>
          </a:p>
        </p:txBody>
      </p:sp>
      <p:pic>
        <p:nvPicPr>
          <p:cNvPr id="9218" name="Picture 2" descr="http://i.ytimg.com/vi/jrdiSoyd-3I/h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320" y="2143884"/>
            <a:ext cx="4572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243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Adobe Song Std L" panose="02020300000000000000" pitchFamily="18" charset="-128"/>
                <a:ea typeface="Adobe Song Std L" panose="02020300000000000000" pitchFamily="18" charset="-128"/>
              </a:rPr>
              <a:t>Rahim Khan</a:t>
            </a:r>
            <a:endParaRPr lang="en-US" sz="6000" dirty="0">
              <a:latin typeface="Adobe Song Std L" panose="02020300000000000000" pitchFamily="18" charset="-128"/>
              <a:ea typeface="Adobe Song Std L" panose="02020300000000000000" pitchFamily="18" charset="-128"/>
            </a:endParaRPr>
          </a:p>
        </p:txBody>
      </p:sp>
      <p:sp>
        <p:nvSpPr>
          <p:cNvPr id="3" name="Content Placeholder 2"/>
          <p:cNvSpPr>
            <a:spLocks noGrp="1"/>
          </p:cNvSpPr>
          <p:nvPr>
            <p:ph sz="half" idx="1"/>
          </p:nvPr>
        </p:nvSpPr>
        <p:spPr/>
        <p:txBody>
          <a:bodyPr>
            <a:normAutofit/>
          </a:bodyPr>
          <a:lstStyle/>
          <a:p>
            <a:endParaRPr lang="en-US"/>
          </a:p>
        </p:txBody>
      </p:sp>
      <p:sp>
        <p:nvSpPr>
          <p:cNvPr id="4" name="Content Placeholder 3"/>
          <p:cNvSpPr>
            <a:spLocks noGrp="1"/>
          </p:cNvSpPr>
          <p:nvPr>
            <p:ph sz="half" idx="2"/>
          </p:nvPr>
        </p:nvSpPr>
        <p:spPr/>
        <p:txBody>
          <a:bodyPr>
            <a:normAutofit/>
          </a:bodyPr>
          <a:lstStyle/>
          <a:p>
            <a:r>
              <a:rPr lang="en-US" b="1" dirty="0"/>
              <a:t>Baba</a:t>
            </a:r>
            <a:r>
              <a:rPr lang="en-US" dirty="0"/>
              <a:t>’s close friend and business associate, a kind man who often seems to understand </a:t>
            </a:r>
            <a:r>
              <a:rPr lang="en-US" dirty="0" smtClean="0"/>
              <a:t>young</a:t>
            </a:r>
            <a:r>
              <a:rPr lang="en-US" dirty="0"/>
              <a:t> </a:t>
            </a:r>
            <a:r>
              <a:rPr lang="en-US" b="1" dirty="0"/>
              <a:t>Amir</a:t>
            </a:r>
            <a:r>
              <a:rPr lang="en-US" dirty="0"/>
              <a:t> better than </a:t>
            </a:r>
            <a:r>
              <a:rPr lang="en-US" dirty="0" smtClean="0"/>
              <a:t>Baba. </a:t>
            </a:r>
            <a:r>
              <a:rPr lang="en-US" dirty="0"/>
              <a:t>Rahim Khan encourages Amir’s writing, and as an old man he summons Amir back to Afghanistan for a chance to </a:t>
            </a:r>
            <a:r>
              <a:rPr lang="en-US"/>
              <a:t>redeem </a:t>
            </a:r>
            <a:r>
              <a:rPr lang="en-US" smtClean="0"/>
              <a:t>himself.</a:t>
            </a:r>
            <a:endParaRPr lang="en-US" dirty="0"/>
          </a:p>
        </p:txBody>
      </p:sp>
      <p:pic>
        <p:nvPicPr>
          <p:cNvPr id="12290" name="Picture 2" descr="http://cinemasmovies.net/movie_posters/tt419887/photo-big-6976445.jpg"/>
          <p:cNvPicPr>
            <a:picLocks noChangeAspect="1" noChangeArrowheads="1"/>
          </p:cNvPicPr>
          <p:nvPr/>
        </p:nvPicPr>
        <p:blipFill rotWithShape="1">
          <a:blip r:embed="rId2">
            <a:extLst>
              <a:ext uri="{28A0092B-C50C-407E-A947-70E740481C1C}">
                <a14:useLocalDpi xmlns:a14="http://schemas.microsoft.com/office/drawing/2010/main" val="0"/>
              </a:ext>
            </a:extLst>
          </a:blip>
          <a:srcRect l="4579" t="4891" r="5680" b="5084"/>
          <a:stretch/>
        </p:blipFill>
        <p:spPr bwMode="auto">
          <a:xfrm>
            <a:off x="680320" y="2336873"/>
            <a:ext cx="4187688" cy="4200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337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err="1" smtClean="0">
                <a:latin typeface="Adobe Song Std L" panose="02020300000000000000" pitchFamily="18" charset="-128"/>
                <a:ea typeface="Adobe Song Std L" panose="02020300000000000000" pitchFamily="18" charset="-128"/>
              </a:rPr>
              <a:t>Assef</a:t>
            </a:r>
            <a:endParaRPr lang="en-US" sz="6000" dirty="0">
              <a:latin typeface="Adobe Song Std L" panose="02020300000000000000" pitchFamily="18" charset="-128"/>
              <a:ea typeface="Adobe Song Std L" panose="02020300000000000000" pitchFamily="18" charset="-128"/>
            </a:endParaRPr>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r>
              <a:rPr lang="en-US" dirty="0"/>
              <a:t>The antagonist of the novel, a blue-eyed, sadistic boy who idolizes Hitler, torments children with his brass knuckles</a:t>
            </a:r>
            <a:r>
              <a:rPr lang="en-US" dirty="0" smtClean="0"/>
              <a:t>, and does something horrific. </a:t>
            </a:r>
            <a:r>
              <a:rPr lang="en-US" dirty="0"/>
              <a:t>As an adult </a:t>
            </a:r>
            <a:r>
              <a:rPr lang="en-US" dirty="0" err="1"/>
              <a:t>Assef</a:t>
            </a:r>
            <a:r>
              <a:rPr lang="en-US" dirty="0"/>
              <a:t> joins the </a:t>
            </a:r>
            <a:r>
              <a:rPr lang="en-US" dirty="0" smtClean="0"/>
              <a:t>Taliban.</a:t>
            </a:r>
            <a:endParaRPr lang="en-US" dirty="0"/>
          </a:p>
        </p:txBody>
      </p:sp>
      <p:pic>
        <p:nvPicPr>
          <p:cNvPr id="10242" name="Picture 2" descr="http://eng3uiramisha.weebly.com/uploads/2/6/6/4/26644625/259925821.jpg?2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111" y="2336873"/>
            <a:ext cx="3984445" cy="4255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520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Adobe Song Std L" panose="02020300000000000000" pitchFamily="18" charset="-128"/>
                <a:ea typeface="Adobe Song Std L" panose="02020300000000000000" pitchFamily="18" charset="-128"/>
              </a:rPr>
              <a:t>Soraya</a:t>
            </a:r>
            <a:endParaRPr lang="en-US" sz="6000" dirty="0">
              <a:latin typeface="Adobe Song Std L" panose="02020300000000000000" pitchFamily="18" charset="-128"/>
              <a:ea typeface="Adobe Song Std L" panose="02020300000000000000" pitchFamily="18" charset="-128"/>
            </a:endParaRPr>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r>
              <a:rPr lang="en-US" dirty="0" smtClean="0"/>
              <a:t>The daughter of </a:t>
            </a:r>
            <a:r>
              <a:rPr lang="en-US" b="1" dirty="0" smtClean="0"/>
              <a:t>General Taheri</a:t>
            </a:r>
            <a:r>
              <a:rPr lang="en-US" dirty="0" smtClean="0"/>
              <a:t>. As a young woman </a:t>
            </a:r>
            <a:r>
              <a:rPr lang="en-US" b="1" dirty="0" smtClean="0"/>
              <a:t>Soraya</a:t>
            </a:r>
            <a:r>
              <a:rPr lang="en-US" dirty="0" smtClean="0"/>
              <a:t> ran away with an Afghan man, “dishonoring” herself. </a:t>
            </a:r>
            <a:r>
              <a:rPr lang="en-US" b="1" dirty="0" smtClean="0"/>
              <a:t>Amir</a:t>
            </a:r>
            <a:r>
              <a:rPr lang="en-US" dirty="0" smtClean="0"/>
              <a:t> falls in love with her and they get married, and Soraya later becomes a teacher.</a:t>
            </a:r>
            <a:endParaRPr lang="en-US" dirty="0"/>
          </a:p>
        </p:txBody>
      </p:sp>
      <p:pic>
        <p:nvPicPr>
          <p:cNvPr id="11266" name="Picture 2" descr="http://vignette2.wikia.nocookie.net/kiterunner/images/0/04/Soraya_Taheri.jpg/revision/latest?cb=201207052115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835" y="2213114"/>
            <a:ext cx="3225249" cy="4386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411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err="1" smtClean="0">
                <a:latin typeface="Adobe Song Std L" panose="02020300000000000000" pitchFamily="18" charset="-128"/>
                <a:ea typeface="Adobe Song Std L" panose="02020300000000000000" pitchFamily="18" charset="-128"/>
              </a:rPr>
              <a:t>Sohrab</a:t>
            </a:r>
            <a:endParaRPr lang="en-US" sz="6000" dirty="0">
              <a:latin typeface="Adobe Song Std L" panose="02020300000000000000" pitchFamily="18" charset="-128"/>
              <a:ea typeface="Adobe Song Std L" panose="02020300000000000000" pitchFamily="18" charset="-128"/>
            </a:endParaRPr>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r>
              <a:rPr lang="en-US" dirty="0" smtClean="0"/>
              <a:t>Hassan’s son. We meet him later in the novel as Amir ventures back to Afghanistan. </a:t>
            </a:r>
            <a:endParaRPr lang="en-US" dirty="0"/>
          </a:p>
        </p:txBody>
      </p:sp>
      <p:pic>
        <p:nvPicPr>
          <p:cNvPr id="13314" name="Picture 2" descr="http://content.internetvideoarchive.com/content/photos/7991/36706_1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183" y="2520881"/>
            <a:ext cx="4775939" cy="3581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461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Khaled Hosseini</a:t>
            </a:r>
          </a:p>
        </p:txBody>
      </p:sp>
      <p:sp>
        <p:nvSpPr>
          <p:cNvPr id="4" name="Picture Placeholder 3"/>
          <p:cNvSpPr>
            <a:spLocks noGrp="1"/>
          </p:cNvSpPr>
          <p:nvPr>
            <p:ph type="pic" idx="1"/>
          </p:nvPr>
        </p:nvSpPr>
        <p:spPr>
          <a:xfrm>
            <a:off x="6003235" y="2336874"/>
            <a:ext cx="4290947" cy="3599312"/>
          </a:xfrm>
        </p:spPr>
      </p:sp>
      <p:sp>
        <p:nvSpPr>
          <p:cNvPr id="5" name="Text Placeholder 4"/>
          <p:cNvSpPr>
            <a:spLocks noGrp="1"/>
          </p:cNvSpPr>
          <p:nvPr>
            <p:ph type="body" sz="half" idx="2"/>
          </p:nvPr>
        </p:nvSpPr>
        <p:spPr>
          <a:xfrm>
            <a:off x="494792" y="2336874"/>
            <a:ext cx="5150633" cy="4355474"/>
          </a:xfrm>
        </p:spPr>
        <p:txBody>
          <a:bodyPr>
            <a:noAutofit/>
          </a:bodyPr>
          <a:lstStyle/>
          <a:p>
            <a:r>
              <a:rPr lang="en-US" sz="2000" dirty="0" smtClean="0"/>
              <a:t>Born: March 4, 1965</a:t>
            </a:r>
          </a:p>
          <a:p>
            <a:r>
              <a:rPr lang="en-US" sz="2000" dirty="0" smtClean="0"/>
              <a:t>Kabul, Afghanistan </a:t>
            </a:r>
          </a:p>
          <a:p>
            <a:r>
              <a:rPr lang="en-US" sz="2000" dirty="0" smtClean="0"/>
              <a:t>Father was diplomat and mother was a teacher.</a:t>
            </a:r>
          </a:p>
          <a:p>
            <a:r>
              <a:rPr lang="en-US" sz="2000" dirty="0" smtClean="0"/>
              <a:t>Moved to France at age 11 and never able to return to Kabul due to Soviet War.</a:t>
            </a:r>
          </a:p>
          <a:p>
            <a:r>
              <a:rPr lang="en-US" sz="2000" dirty="0" smtClean="0"/>
              <a:t>Family was given asylum in U.S. and moved to California.</a:t>
            </a:r>
          </a:p>
          <a:p>
            <a:r>
              <a:rPr lang="en-US" sz="2000" dirty="0" smtClean="0"/>
              <a:t>Didn’t return to Afghanistan until he was 38 years old.</a:t>
            </a:r>
          </a:p>
          <a:p>
            <a:r>
              <a:rPr lang="en-US" sz="2000" dirty="0" smtClean="0"/>
              <a:t>Went to medical school and became doctor for 10 years.</a:t>
            </a:r>
          </a:p>
          <a:p>
            <a:r>
              <a:rPr lang="en-US" sz="2000" smtClean="0"/>
              <a:t>Quit </a:t>
            </a:r>
            <a:r>
              <a:rPr lang="en-US" sz="2000" dirty="0" smtClean="0"/>
              <a:t>when the Kite Runner became a success… He gone!!!</a:t>
            </a:r>
          </a:p>
        </p:txBody>
      </p:sp>
      <p:pic>
        <p:nvPicPr>
          <p:cNvPr id="2050" name="Picture 2" descr="http://www.chicagonow.com/all-shapes-sizes/files/2014/10/khaled-hosseini.jpg"/>
          <p:cNvPicPr>
            <a:picLocks noChangeAspect="1" noChangeArrowheads="1"/>
          </p:cNvPicPr>
          <p:nvPr/>
        </p:nvPicPr>
        <p:blipFill rotWithShape="1">
          <a:blip r:embed="rId2">
            <a:extLst>
              <a:ext uri="{28A0092B-C50C-407E-A947-70E740481C1C}">
                <a14:useLocalDpi xmlns:a14="http://schemas.microsoft.com/office/drawing/2010/main" val="0"/>
              </a:ext>
            </a:extLst>
          </a:blip>
          <a:srcRect l="31382" r="1"/>
          <a:stretch/>
        </p:blipFill>
        <p:spPr bwMode="auto">
          <a:xfrm>
            <a:off x="6295474" y="2423012"/>
            <a:ext cx="3998706" cy="3427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885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Hosseini’s Intention</a:t>
            </a:r>
            <a:endParaRPr lang="en-US" dirty="0"/>
          </a:p>
        </p:txBody>
      </p:sp>
      <p:sp>
        <p:nvSpPr>
          <p:cNvPr id="3" name="Content Placeholder 2"/>
          <p:cNvSpPr>
            <a:spLocks noGrp="1"/>
          </p:cNvSpPr>
          <p:nvPr>
            <p:ph idx="1"/>
          </p:nvPr>
        </p:nvSpPr>
        <p:spPr/>
        <p:txBody>
          <a:bodyPr/>
          <a:lstStyle/>
          <a:p>
            <a:r>
              <a:rPr lang="en-AU" altLang="en-US" dirty="0"/>
              <a:t>Hosseini ‘wanted to write about Afghanistan before the Soviet war because that is largely a forgotten period in modern Afghan history.  For many people in the west, Afghanistan is synonymous with the Soviet war and the Taliban.’  He explains: ‘I wanted to remind people that Afghans had managed to live in peaceful anonymity for decades, that the history of the Afghans in the twentieth century has been largely peaceful and harmonious.’ </a:t>
            </a:r>
            <a:r>
              <a:rPr lang="en-AU" altLang="en-US" sz="1200" dirty="0"/>
              <a:t>(</a:t>
            </a:r>
            <a:r>
              <a:rPr lang="en-AU" altLang="en-US" sz="1200" dirty="0" err="1"/>
              <a:t>Newsline</a:t>
            </a:r>
            <a:r>
              <a:rPr lang="en-AU" altLang="en-US" sz="1200" dirty="0"/>
              <a:t> Publications 2001 in Sherman 2006, p. 5) </a:t>
            </a:r>
            <a:endParaRPr lang="en-AU" altLang="en-US" dirty="0"/>
          </a:p>
          <a:p>
            <a:endParaRPr lang="en-US" dirty="0"/>
          </a:p>
        </p:txBody>
      </p:sp>
      <p:pic>
        <p:nvPicPr>
          <p:cNvPr id="14338" name="Picture 2" descr="http://www.letstravelsomewhere.com/wp-content/uploads/2013/02/lets-travel-to-afghanistan-asia-with-frederic-lagrange-featur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50" y="5032504"/>
            <a:ext cx="3213100" cy="1807369"/>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nebula.wsimg.com/13d292b538fd5e68a49b9f93a2e6bc21?AccessKeyId=1CB1E16F73CD80027854&amp;disposition=0&amp;alloworigi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7537" y="5074485"/>
            <a:ext cx="2062013" cy="1765388"/>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cdn.c.photoshelter.com/img-get/I0000MravWVMlviA/s/850/850/100-3277-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7788" y="5032504"/>
            <a:ext cx="2736849" cy="1825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555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Afghanistan </a:t>
            </a:r>
            <a:endParaRPr lang="en-US" dirty="0"/>
          </a:p>
        </p:txBody>
      </p:sp>
      <p:sp>
        <p:nvSpPr>
          <p:cNvPr id="3" name="Content Placeholder 2"/>
          <p:cNvSpPr>
            <a:spLocks noGrp="1"/>
          </p:cNvSpPr>
          <p:nvPr>
            <p:ph sz="half" idx="1"/>
          </p:nvPr>
        </p:nvSpPr>
        <p:spPr/>
        <p:txBody>
          <a:bodyPr>
            <a:normAutofit/>
          </a:bodyPr>
          <a:lstStyle/>
          <a:p>
            <a:r>
              <a:rPr lang="en-AU" altLang="en-US" dirty="0" smtClean="0"/>
              <a:t>Ethnically </a:t>
            </a:r>
            <a:r>
              <a:rPr lang="en-AU" altLang="en-US" dirty="0"/>
              <a:t>diverse country.</a:t>
            </a:r>
          </a:p>
          <a:p>
            <a:r>
              <a:rPr lang="en-AU" altLang="en-US" dirty="0"/>
              <a:t>As of July 2007, there </a:t>
            </a:r>
            <a:r>
              <a:rPr lang="en-AU" altLang="en-US" dirty="0" smtClean="0"/>
              <a:t>were </a:t>
            </a:r>
            <a:r>
              <a:rPr lang="en-AU" altLang="en-US" dirty="0"/>
              <a:t>approx. 32 million </a:t>
            </a:r>
            <a:r>
              <a:rPr lang="en-AU" altLang="en-US" dirty="0" smtClean="0"/>
              <a:t>people.</a:t>
            </a:r>
          </a:p>
          <a:p>
            <a:r>
              <a:rPr lang="en-AU" altLang="en-US" dirty="0"/>
              <a:t>About 99% of the population is Muslim, and of these Muslims, 84% belong to the Sunni sect</a:t>
            </a:r>
            <a:r>
              <a:rPr lang="en-AU" altLang="en-US" dirty="0" smtClean="0"/>
              <a:t>.</a:t>
            </a:r>
          </a:p>
          <a:p>
            <a:pPr>
              <a:lnSpc>
                <a:spcPct val="80000"/>
              </a:lnSpc>
            </a:pPr>
            <a:r>
              <a:rPr lang="en-AU" altLang="en-US" dirty="0" smtClean="0"/>
              <a:t>Many ethnic </a:t>
            </a:r>
            <a:r>
              <a:rPr lang="en-AU" altLang="en-US" dirty="0"/>
              <a:t>groups have not had a strong voice within the society.</a:t>
            </a:r>
          </a:p>
          <a:p>
            <a:pPr>
              <a:lnSpc>
                <a:spcPct val="80000"/>
              </a:lnSpc>
            </a:pPr>
            <a:endParaRPr lang="en-AU" altLang="en-US" dirty="0"/>
          </a:p>
          <a:p>
            <a:endParaRPr lang="en-AU" altLang="en-US" dirty="0"/>
          </a:p>
          <a:p>
            <a:endParaRPr lang="en-AU" altLang="en-US" dirty="0"/>
          </a:p>
          <a:p>
            <a:endParaRPr lang="en-US" dirty="0"/>
          </a:p>
        </p:txBody>
      </p:sp>
      <p:sp>
        <p:nvSpPr>
          <p:cNvPr id="4" name="Content Placeholder 3"/>
          <p:cNvSpPr>
            <a:spLocks noGrp="1"/>
          </p:cNvSpPr>
          <p:nvPr>
            <p:ph sz="half" idx="2"/>
          </p:nvPr>
        </p:nvSpPr>
        <p:spPr/>
        <p:txBody>
          <a:bodyPr>
            <a:normAutofit/>
          </a:bodyPr>
          <a:lstStyle/>
          <a:p>
            <a:endParaRPr lang="en-US"/>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4123" y="2336873"/>
            <a:ext cx="5850136" cy="4289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descr="https://www.rusi.org/images/library/LI558A99A72BA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3319" y="753228"/>
            <a:ext cx="2297312" cy="1080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818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Taliban</a:t>
            </a:r>
            <a:endParaRPr lang="en-US" dirty="0"/>
          </a:p>
        </p:txBody>
      </p:sp>
      <p:sp>
        <p:nvSpPr>
          <p:cNvPr id="3" name="Content Placeholder 2"/>
          <p:cNvSpPr>
            <a:spLocks noGrp="1"/>
          </p:cNvSpPr>
          <p:nvPr>
            <p:ph sz="half" idx="1"/>
          </p:nvPr>
        </p:nvSpPr>
        <p:spPr/>
        <p:txBody>
          <a:bodyPr/>
          <a:lstStyle/>
          <a:p>
            <a:r>
              <a:rPr lang="en-AU" altLang="en-US" dirty="0"/>
              <a:t>1996 – Taliban </a:t>
            </a:r>
            <a:r>
              <a:rPr lang="en-AU" altLang="en-US" dirty="0" smtClean="0"/>
              <a:t>seized </a:t>
            </a:r>
            <a:r>
              <a:rPr lang="en-AU" altLang="en-US" dirty="0"/>
              <a:t>control of Kabul and introduce </a:t>
            </a:r>
            <a:r>
              <a:rPr lang="en-AU" altLang="en-US" dirty="0" err="1"/>
              <a:t>hardline</a:t>
            </a:r>
            <a:r>
              <a:rPr lang="en-AU" altLang="en-US" dirty="0"/>
              <a:t> version of </a:t>
            </a:r>
            <a:r>
              <a:rPr lang="en-AU" altLang="en-US" dirty="0" smtClean="0"/>
              <a:t>Islam.</a:t>
            </a:r>
          </a:p>
          <a:p>
            <a:pPr>
              <a:lnSpc>
                <a:spcPct val="80000"/>
              </a:lnSpc>
            </a:pPr>
            <a:r>
              <a:rPr lang="en-US" altLang="en-US" dirty="0"/>
              <a:t>They were the sons of Afghan refugees in Pakistan and</a:t>
            </a:r>
          </a:p>
          <a:p>
            <a:pPr>
              <a:lnSpc>
                <a:spcPct val="80000"/>
              </a:lnSpc>
              <a:buNone/>
            </a:pPr>
            <a:r>
              <a:rPr lang="en-US" altLang="en-US" dirty="0"/>
              <a:t>	attended Pakistani schools of theology</a:t>
            </a:r>
          </a:p>
          <a:p>
            <a:endParaRPr lang="en-AU" altLang="en-US" dirty="0"/>
          </a:p>
          <a:p>
            <a:endParaRPr lang="en-US" dirty="0"/>
          </a:p>
        </p:txBody>
      </p:sp>
      <p:sp>
        <p:nvSpPr>
          <p:cNvPr id="4" name="Content Placeholder 3"/>
          <p:cNvSpPr>
            <a:spLocks noGrp="1"/>
          </p:cNvSpPr>
          <p:nvPr>
            <p:ph sz="half" idx="2"/>
          </p:nvPr>
        </p:nvSpPr>
        <p:spPr/>
        <p:txBody>
          <a:bodyPr/>
          <a:lstStyle/>
          <a:p>
            <a:endParaRPr lang="en-US"/>
          </a:p>
        </p:txBody>
      </p:sp>
      <p:pic>
        <p:nvPicPr>
          <p:cNvPr id="3074" name="Picture 2" descr="http://s.newsweek.com/sites/www.newsweek.com/files/2013/08/30/dissolution-of-taliban-fe0331-tea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7116" y="2610678"/>
            <a:ext cx="4834072" cy="3166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004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679" y="1158061"/>
            <a:ext cx="6765541" cy="435806"/>
          </a:xfrm>
        </p:spPr>
        <p:txBody>
          <a:bodyPr>
            <a:normAutofit fontScale="90000"/>
          </a:bodyPr>
          <a:lstStyle/>
          <a:p>
            <a:r>
              <a:rPr lang="en-US" dirty="0" smtClean="0"/>
              <a:t>Taliban and the World</a:t>
            </a:r>
            <a:endParaRPr lang="en-US" dirty="0"/>
          </a:p>
        </p:txBody>
      </p:sp>
      <p:sp>
        <p:nvSpPr>
          <p:cNvPr id="3" name="Content Placeholder 2"/>
          <p:cNvSpPr>
            <a:spLocks noGrp="1"/>
          </p:cNvSpPr>
          <p:nvPr>
            <p:ph idx="1"/>
          </p:nvPr>
        </p:nvSpPr>
        <p:spPr/>
        <p:txBody>
          <a:bodyPr>
            <a:normAutofit fontScale="92500" lnSpcReduction="10000"/>
          </a:bodyPr>
          <a:lstStyle/>
          <a:p>
            <a:pPr>
              <a:lnSpc>
                <a:spcPct val="50000"/>
              </a:lnSpc>
              <a:spcBef>
                <a:spcPct val="50000"/>
              </a:spcBef>
            </a:pPr>
            <a:r>
              <a:rPr lang="en-US" altLang="en-US" dirty="0">
                <a:cs typeface="Times New Roman" panose="02020603050405020304" pitchFamily="18" charset="0"/>
              </a:rPr>
              <a:t>Only three countries recognized the Taliban </a:t>
            </a:r>
            <a:r>
              <a:rPr lang="en-US" altLang="en-US" dirty="0" smtClean="0">
                <a:cs typeface="Times New Roman" panose="02020603050405020304" pitchFamily="18" charset="0"/>
              </a:rPr>
              <a:t>government:</a:t>
            </a:r>
          </a:p>
          <a:p>
            <a:pPr marL="0" indent="0">
              <a:lnSpc>
                <a:spcPct val="50000"/>
              </a:lnSpc>
              <a:spcBef>
                <a:spcPct val="50000"/>
              </a:spcBef>
              <a:buNone/>
            </a:pPr>
            <a:r>
              <a:rPr lang="en-US" altLang="en-US" dirty="0" smtClean="0">
                <a:cs typeface="Times New Roman" panose="02020603050405020304" pitchFamily="18" charset="0"/>
              </a:rPr>
              <a:t>Saudi </a:t>
            </a:r>
            <a:r>
              <a:rPr lang="en-US" altLang="en-US" dirty="0">
                <a:cs typeface="Times New Roman" panose="02020603050405020304" pitchFamily="18" charset="0"/>
              </a:rPr>
              <a:t>Arabia, the United Arab Emirates, and Pakistan</a:t>
            </a:r>
          </a:p>
          <a:p>
            <a:pPr marL="0" indent="0">
              <a:lnSpc>
                <a:spcPct val="50000"/>
              </a:lnSpc>
              <a:spcBef>
                <a:spcPct val="50000"/>
              </a:spcBef>
              <a:buNone/>
            </a:pPr>
            <a:endParaRPr lang="en-US" altLang="en-US" dirty="0" smtClean="0">
              <a:cs typeface="Times New Roman" panose="02020603050405020304" pitchFamily="18" charset="0"/>
            </a:endParaRPr>
          </a:p>
          <a:p>
            <a:pPr>
              <a:lnSpc>
                <a:spcPct val="50000"/>
              </a:lnSpc>
              <a:spcBef>
                <a:spcPct val="50000"/>
              </a:spcBef>
            </a:pPr>
            <a:r>
              <a:rPr lang="en-US" altLang="en-US" dirty="0" smtClean="0">
                <a:cs typeface="Times New Roman" panose="02020603050405020304" pitchFamily="18" charset="0"/>
              </a:rPr>
              <a:t>The </a:t>
            </a:r>
            <a:r>
              <a:rPr lang="en-US" altLang="en-US" dirty="0">
                <a:cs typeface="Times New Roman" panose="02020603050405020304" pitchFamily="18" charset="0"/>
              </a:rPr>
              <a:t>Cold War, between the U.S.A. and the </a:t>
            </a:r>
            <a:endParaRPr lang="en-US" altLang="en-US" dirty="0" smtClean="0">
              <a:cs typeface="Times New Roman" panose="02020603050405020304" pitchFamily="18" charset="0"/>
            </a:endParaRPr>
          </a:p>
          <a:p>
            <a:pPr marL="0" indent="0">
              <a:lnSpc>
                <a:spcPct val="50000"/>
              </a:lnSpc>
              <a:spcBef>
                <a:spcPct val="50000"/>
              </a:spcBef>
              <a:buNone/>
            </a:pPr>
            <a:r>
              <a:rPr lang="en-US" altLang="en-US" dirty="0" smtClean="0">
                <a:cs typeface="Times New Roman" panose="02020603050405020304" pitchFamily="18" charset="0"/>
              </a:rPr>
              <a:t>former </a:t>
            </a:r>
            <a:r>
              <a:rPr lang="en-US" altLang="en-US" dirty="0">
                <a:cs typeface="Times New Roman" panose="02020603050405020304" pitchFamily="18" charset="0"/>
              </a:rPr>
              <a:t>Soviet Union brought death and utter destruction to </a:t>
            </a:r>
          </a:p>
          <a:p>
            <a:pPr marL="0" indent="0">
              <a:lnSpc>
                <a:spcPct val="50000"/>
              </a:lnSpc>
              <a:spcBef>
                <a:spcPct val="50000"/>
              </a:spcBef>
              <a:buNone/>
            </a:pPr>
            <a:r>
              <a:rPr lang="en-US" altLang="en-US" dirty="0" smtClean="0">
                <a:cs typeface="Times New Roman" panose="02020603050405020304" pitchFamily="18" charset="0"/>
              </a:rPr>
              <a:t>the </a:t>
            </a:r>
            <a:r>
              <a:rPr lang="en-US" altLang="en-US" dirty="0">
                <a:cs typeface="Times New Roman" panose="02020603050405020304" pitchFamily="18" charset="0"/>
              </a:rPr>
              <a:t>country</a:t>
            </a:r>
            <a:r>
              <a:rPr lang="en-US" altLang="en-US" dirty="0" smtClean="0">
                <a:cs typeface="Times New Roman" panose="02020603050405020304" pitchFamily="18" charset="0"/>
              </a:rPr>
              <a:t>.</a:t>
            </a:r>
          </a:p>
          <a:p>
            <a:pPr marL="0" indent="0">
              <a:lnSpc>
                <a:spcPct val="50000"/>
              </a:lnSpc>
              <a:spcBef>
                <a:spcPct val="50000"/>
              </a:spcBef>
              <a:buNone/>
            </a:pPr>
            <a:endParaRPr lang="en-US" altLang="en-US" dirty="0">
              <a:cs typeface="Times New Roman" panose="02020603050405020304" pitchFamily="18" charset="0"/>
            </a:endParaRPr>
          </a:p>
          <a:p>
            <a:pPr>
              <a:lnSpc>
                <a:spcPct val="50000"/>
              </a:lnSpc>
              <a:spcBef>
                <a:spcPct val="50000"/>
              </a:spcBef>
            </a:pPr>
            <a:r>
              <a:rPr lang="en-US" altLang="en-US" dirty="0" smtClean="0">
                <a:cs typeface="Times New Roman" panose="02020603050405020304" pitchFamily="18" charset="0"/>
              </a:rPr>
              <a:t>Over </a:t>
            </a:r>
            <a:r>
              <a:rPr lang="en-US" altLang="en-US" dirty="0">
                <a:cs typeface="Times New Roman" panose="02020603050405020304" pitchFamily="18" charset="0"/>
              </a:rPr>
              <a:t>5 million Afghans abandoned their homes and went</a:t>
            </a:r>
          </a:p>
          <a:p>
            <a:pPr marL="0" indent="0">
              <a:lnSpc>
                <a:spcPct val="50000"/>
              </a:lnSpc>
              <a:spcBef>
                <a:spcPct val="50000"/>
              </a:spcBef>
              <a:buNone/>
            </a:pPr>
            <a:r>
              <a:rPr lang="en-US" altLang="en-US" dirty="0" smtClean="0">
                <a:cs typeface="Times New Roman" panose="02020603050405020304" pitchFamily="18" charset="0"/>
              </a:rPr>
              <a:t> </a:t>
            </a:r>
            <a:r>
              <a:rPr lang="en-US" altLang="en-US" dirty="0">
                <a:cs typeface="Times New Roman" panose="02020603050405020304" pitchFamily="18" charset="0"/>
              </a:rPr>
              <a:t>into exile in other countries</a:t>
            </a:r>
            <a:r>
              <a:rPr lang="en-US" altLang="en-US" dirty="0" smtClean="0">
                <a:cs typeface="Times New Roman" panose="02020603050405020304" pitchFamily="18" charset="0"/>
              </a:rPr>
              <a:t>.</a:t>
            </a:r>
          </a:p>
          <a:p>
            <a:pPr marL="0" indent="0">
              <a:lnSpc>
                <a:spcPct val="50000"/>
              </a:lnSpc>
              <a:spcBef>
                <a:spcPct val="50000"/>
              </a:spcBef>
              <a:buNone/>
            </a:pPr>
            <a:endParaRPr lang="en-US" altLang="en-US" dirty="0">
              <a:cs typeface="Times New Roman" panose="02020603050405020304" pitchFamily="18" charset="0"/>
            </a:endParaRPr>
          </a:p>
          <a:p>
            <a:pPr>
              <a:lnSpc>
                <a:spcPct val="50000"/>
              </a:lnSpc>
              <a:spcBef>
                <a:spcPct val="50000"/>
              </a:spcBef>
            </a:pPr>
            <a:r>
              <a:rPr lang="en-US" altLang="en-US" dirty="0" smtClean="0">
                <a:cs typeface="Times New Roman" panose="02020603050405020304" pitchFamily="18" charset="0"/>
              </a:rPr>
              <a:t>Close </a:t>
            </a:r>
            <a:r>
              <a:rPr lang="en-US" altLang="en-US" dirty="0">
                <a:cs typeface="Times New Roman" panose="02020603050405020304" pitchFamily="18" charset="0"/>
              </a:rPr>
              <a:t>to 1.5 million lost their lives</a:t>
            </a:r>
          </a:p>
          <a:p>
            <a:pPr>
              <a:lnSpc>
                <a:spcPct val="50000"/>
              </a:lnSpc>
              <a:spcBef>
                <a:spcPct val="50000"/>
              </a:spcBef>
            </a:pPr>
            <a:r>
              <a:rPr lang="en-US" altLang="en-US" dirty="0" smtClean="0">
                <a:cs typeface="Times New Roman" panose="02020603050405020304" pitchFamily="18" charset="0"/>
              </a:rPr>
              <a:t>Many </a:t>
            </a:r>
            <a:r>
              <a:rPr lang="en-US" altLang="en-US" dirty="0">
                <a:cs typeface="Times New Roman" panose="02020603050405020304" pitchFamily="18" charset="0"/>
              </a:rPr>
              <a:t>left their homes for secured areas of the country.</a:t>
            </a:r>
          </a:p>
          <a:p>
            <a:endParaRPr lang="en-US" dirty="0"/>
          </a:p>
        </p:txBody>
      </p:sp>
      <p:pic>
        <p:nvPicPr>
          <p:cNvPr id="4098" name="Picture 2" descr="http://static1.bigstockphoto.com/thumbs/9/0/2/large2/20952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1736" y="415055"/>
            <a:ext cx="2775045" cy="315041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pearlsofprofundity.files.wordpress.com/2013/09/destruction-of-wa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0059" y="4136531"/>
            <a:ext cx="2468245" cy="164308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griid.files.wordpress.com/2010/09/image-30028-panov9-majq.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6159" y="415055"/>
            <a:ext cx="3311672" cy="159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123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Taliban Rules</a:t>
            </a:r>
            <a:endParaRPr lang="en-US" dirty="0"/>
          </a:p>
        </p:txBody>
      </p:sp>
      <p:sp>
        <p:nvSpPr>
          <p:cNvPr id="3" name="Content Placeholder 2"/>
          <p:cNvSpPr>
            <a:spLocks noGrp="1"/>
          </p:cNvSpPr>
          <p:nvPr>
            <p:ph sz="half" idx="1"/>
          </p:nvPr>
        </p:nvSpPr>
        <p:spPr/>
        <p:txBody>
          <a:bodyPr>
            <a:normAutofit/>
          </a:bodyPr>
          <a:lstStyle/>
          <a:p>
            <a:r>
              <a:rPr lang="en-US" dirty="0"/>
              <a:t>Complete ban on women's work outside the home</a:t>
            </a:r>
          </a:p>
          <a:p>
            <a:r>
              <a:rPr lang="en-US" dirty="0"/>
              <a:t> Complete ban on women's activity outside the home unless accompanied by </a:t>
            </a:r>
            <a:r>
              <a:rPr lang="en-US" dirty="0" smtClean="0"/>
              <a:t>a male</a:t>
            </a:r>
          </a:p>
          <a:p>
            <a:r>
              <a:rPr lang="en-US" dirty="0"/>
              <a:t>Ban on women studying at schools</a:t>
            </a:r>
          </a:p>
          <a:p>
            <a:r>
              <a:rPr lang="en-US" dirty="0" smtClean="0"/>
              <a:t>No Dancing or listening to music</a:t>
            </a:r>
            <a:endParaRPr lang="en-US" dirty="0"/>
          </a:p>
          <a:p>
            <a:endParaRPr lang="en-US" dirty="0"/>
          </a:p>
        </p:txBody>
      </p:sp>
      <p:sp>
        <p:nvSpPr>
          <p:cNvPr id="4" name="Content Placeholder 3"/>
          <p:cNvSpPr>
            <a:spLocks noGrp="1"/>
          </p:cNvSpPr>
          <p:nvPr>
            <p:ph sz="half" idx="2"/>
          </p:nvPr>
        </p:nvSpPr>
        <p:spPr/>
        <p:txBody>
          <a:bodyPr>
            <a:normAutofit/>
          </a:bodyPr>
          <a:lstStyle/>
          <a:p>
            <a:r>
              <a:rPr lang="en-US" dirty="0" smtClean="0"/>
              <a:t>No internet</a:t>
            </a:r>
          </a:p>
          <a:p>
            <a:r>
              <a:rPr lang="en-US" dirty="0" smtClean="0"/>
              <a:t>No TV</a:t>
            </a:r>
          </a:p>
          <a:p>
            <a:r>
              <a:rPr lang="en-US" dirty="0" smtClean="0"/>
              <a:t>No laughing in public</a:t>
            </a:r>
          </a:p>
          <a:p>
            <a:r>
              <a:rPr lang="en-US" dirty="0" smtClean="0"/>
              <a:t>No flying kites</a:t>
            </a:r>
          </a:p>
          <a:p>
            <a:r>
              <a:rPr lang="en-US" dirty="0" smtClean="0"/>
              <a:t>Women not allowed to have photograph taken</a:t>
            </a:r>
          </a:p>
          <a:p>
            <a:endParaRPr lang="en-US" dirty="0"/>
          </a:p>
        </p:txBody>
      </p:sp>
      <p:pic>
        <p:nvPicPr>
          <p:cNvPr id="5122" name="Picture 2" descr="http://dailycaller.com/wp-content/uploads/2014/10/Break-the-ru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9844" y="714813"/>
            <a:ext cx="3264452" cy="2238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246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Adobe Song Std L" panose="02020300000000000000" pitchFamily="18" charset="-128"/>
                <a:ea typeface="Adobe Song Std L" panose="02020300000000000000" pitchFamily="18" charset="-128"/>
              </a:rPr>
              <a:t>Amir</a:t>
            </a:r>
            <a:endParaRPr lang="en-US" sz="6000" dirty="0">
              <a:latin typeface="Adobe Song Std L" panose="02020300000000000000" pitchFamily="18" charset="-128"/>
              <a:ea typeface="Adobe Song Std L" panose="02020300000000000000" pitchFamily="18" charset="-128"/>
            </a:endParaRPr>
          </a:p>
        </p:txBody>
      </p:sp>
      <p:sp>
        <p:nvSpPr>
          <p:cNvPr id="3" name="Content Placeholder 2"/>
          <p:cNvSpPr>
            <a:spLocks noGrp="1"/>
          </p:cNvSpPr>
          <p:nvPr>
            <p:ph sz="half" idx="1"/>
          </p:nvPr>
        </p:nvSpPr>
        <p:spPr>
          <a:xfrm>
            <a:off x="680321" y="2336873"/>
            <a:ext cx="4698358" cy="3599316"/>
          </a:xfrm>
        </p:spPr>
        <p:txBody>
          <a:bodyPr>
            <a:normAutofit fontScale="92500" lnSpcReduction="10000"/>
          </a:bodyPr>
          <a:lstStyle/>
          <a:p>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He is </a:t>
            </a:r>
            <a:r>
              <a:rPr lang="en-US" dirty="0"/>
              <a:t>protagonist and narrator of the novel, a wealthy boy who grows up in Kabul, Afghanistan along with his father, </a:t>
            </a:r>
            <a:r>
              <a:rPr lang="en-US" b="1" dirty="0"/>
              <a:t>Baba</a:t>
            </a:r>
            <a:r>
              <a:rPr lang="en-US" dirty="0"/>
              <a:t>. Amir abuses his privileges over his servant and loyal friend, </a:t>
            </a:r>
            <a:r>
              <a:rPr lang="en-US" b="1" dirty="0"/>
              <a:t>Hassan</a:t>
            </a:r>
            <a:r>
              <a:rPr lang="en-US" dirty="0"/>
              <a:t>, and then fails to come to his </a:t>
            </a:r>
            <a:r>
              <a:rPr lang="en-US" dirty="0" smtClean="0"/>
              <a:t>aid. </a:t>
            </a:r>
            <a:r>
              <a:rPr lang="en-US" dirty="0"/>
              <a:t>The rest of the novel deals with Amir’s guilt, his growing maturity (as he and Baba move to the U.S.), and his quest for redemption.</a:t>
            </a:r>
          </a:p>
        </p:txBody>
      </p:sp>
      <p:pic>
        <p:nvPicPr>
          <p:cNvPr id="6146" name="Picture 2" descr="http://www.themoviescene.co.uk/reviews/_img/20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592" y="2336873"/>
            <a:ext cx="38100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www.zuguide.com/image/Khalid-Abdalla-The-Kite-Runne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592" y="4066539"/>
            <a:ext cx="3663617" cy="2308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456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Adobe Song Std L" panose="02020300000000000000" pitchFamily="18" charset="-128"/>
                <a:ea typeface="Adobe Song Std L" panose="02020300000000000000" pitchFamily="18" charset="-128"/>
              </a:rPr>
              <a:t>Hassan</a:t>
            </a:r>
            <a:endParaRPr lang="en-US" sz="6000" dirty="0">
              <a:latin typeface="Adobe Song Std L" panose="02020300000000000000" pitchFamily="18" charset="-128"/>
              <a:ea typeface="Adobe Song Std L" panose="02020300000000000000" pitchFamily="18" charset="-128"/>
            </a:endParaRPr>
          </a:p>
        </p:txBody>
      </p:sp>
      <p:sp>
        <p:nvSpPr>
          <p:cNvPr id="3" name="Content Placeholder 2"/>
          <p:cNvSpPr>
            <a:spLocks noGrp="1"/>
          </p:cNvSpPr>
          <p:nvPr>
            <p:ph sz="half" idx="1"/>
          </p:nvPr>
        </p:nvSpPr>
        <p:spPr/>
        <p:txBody>
          <a:bodyPr>
            <a:normAutofit lnSpcReduction="10000"/>
          </a:bodyPr>
          <a:lstStyle/>
          <a:p>
            <a:endParaRPr lang="en-US" dirty="0"/>
          </a:p>
        </p:txBody>
      </p:sp>
      <p:sp>
        <p:nvSpPr>
          <p:cNvPr id="4" name="Content Placeholder 3"/>
          <p:cNvSpPr>
            <a:spLocks noGrp="1"/>
          </p:cNvSpPr>
          <p:nvPr>
            <p:ph sz="half" idx="2"/>
          </p:nvPr>
        </p:nvSpPr>
        <p:spPr/>
        <p:txBody>
          <a:bodyPr>
            <a:normAutofit lnSpcReduction="10000"/>
          </a:bodyPr>
          <a:lstStyle/>
          <a:p>
            <a:r>
              <a:rPr lang="en-US" b="1" dirty="0"/>
              <a:t>Amir</a:t>
            </a:r>
            <a:r>
              <a:rPr lang="en-US" dirty="0"/>
              <a:t>’s childhood playmate and companion, a </a:t>
            </a:r>
            <a:r>
              <a:rPr lang="en-US" dirty="0" err="1"/>
              <a:t>Hazara</a:t>
            </a:r>
            <a:r>
              <a:rPr lang="en-US" dirty="0"/>
              <a:t> boy with a cleft lip. Hassan is an excellent kite runner, and is naturally intelligent, but illiterate because of his social class. He is always loyal to Amir, even when Amir betrays him. Hassan eventually marries </a:t>
            </a:r>
            <a:r>
              <a:rPr lang="en-US" b="1" dirty="0" err="1"/>
              <a:t>Farzana</a:t>
            </a:r>
            <a:r>
              <a:rPr lang="en-US" dirty="0"/>
              <a:t>, and has a son </a:t>
            </a:r>
            <a:r>
              <a:rPr lang="en-US" dirty="0" smtClean="0"/>
              <a:t>named </a:t>
            </a:r>
            <a:r>
              <a:rPr lang="en-US" b="1" dirty="0" err="1" smtClean="0"/>
              <a:t>Sohrab</a:t>
            </a:r>
            <a:r>
              <a:rPr lang="en-US" dirty="0"/>
              <a:t>.</a:t>
            </a:r>
          </a:p>
        </p:txBody>
      </p:sp>
      <p:pic>
        <p:nvPicPr>
          <p:cNvPr id="7170" name="Picture 2" descr="http://usercontent1.hubimg.com/5910128_f2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320" y="2512254"/>
            <a:ext cx="4514532" cy="3854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83625"/>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415</TotalTime>
  <Words>497</Words>
  <Application>Microsoft Office PowerPoint</Application>
  <PresentationFormat>Widescreen</PresentationFormat>
  <Paragraphs>64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Adobe Song Std L</vt:lpstr>
      <vt:lpstr>Arial</vt:lpstr>
      <vt:lpstr>Times New Roman</vt:lpstr>
      <vt:lpstr>Trebuchet MS</vt:lpstr>
      <vt:lpstr>Berlin</vt:lpstr>
      <vt:lpstr>The Kite Runner</vt:lpstr>
      <vt:lpstr>Khaled Hosseini</vt:lpstr>
      <vt:lpstr>Hosseini’s Intention</vt:lpstr>
      <vt:lpstr>Afghanistan </vt:lpstr>
      <vt:lpstr>The Taliban</vt:lpstr>
      <vt:lpstr>Taliban and the World</vt:lpstr>
      <vt:lpstr>Taliban Rules</vt:lpstr>
      <vt:lpstr>Amir</vt:lpstr>
      <vt:lpstr>Hassan</vt:lpstr>
      <vt:lpstr>Baba</vt:lpstr>
      <vt:lpstr>Ali</vt:lpstr>
      <vt:lpstr>Rahim Khan</vt:lpstr>
      <vt:lpstr>Assef</vt:lpstr>
      <vt:lpstr>Soraya</vt:lpstr>
      <vt:lpstr>Sohrab</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Kite Runner</dc:title>
  <dc:creator>Adam Eynon</dc:creator>
  <cp:lastModifiedBy>Adam Eynon</cp:lastModifiedBy>
  <cp:revision>20</cp:revision>
  <dcterms:created xsi:type="dcterms:W3CDTF">2015-09-29T19:34:45Z</dcterms:created>
  <dcterms:modified xsi:type="dcterms:W3CDTF">2016-10-05T17:02:05Z</dcterms:modified>
</cp:coreProperties>
</file>