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33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Crucible</a:t>
            </a:r>
            <a:endParaRPr lang="en-US" dirty="0"/>
          </a:p>
        </p:txBody>
      </p:sp>
      <p:sp>
        <p:nvSpPr>
          <p:cNvPr id="3" name="Subtitle 2"/>
          <p:cNvSpPr>
            <a:spLocks noGrp="1"/>
          </p:cNvSpPr>
          <p:nvPr>
            <p:ph type="subTitle" idx="1"/>
          </p:nvPr>
        </p:nvSpPr>
        <p:spPr/>
        <p:txBody>
          <a:bodyPr/>
          <a:lstStyle/>
          <a:p>
            <a:r>
              <a:rPr lang="en-US" dirty="0" smtClean="0"/>
              <a:t>By Arthur Miller</a:t>
            </a:r>
            <a:endParaRPr lang="en-US" dirty="0"/>
          </a:p>
        </p:txBody>
      </p:sp>
      <p:pic>
        <p:nvPicPr>
          <p:cNvPr id="4" name="Content Placeholder 4" descr="playposter.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7947" y="384848"/>
            <a:ext cx="4423913" cy="56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theatre.columbusstate.edu/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3264">
            <a:off x="2212975" y="506520"/>
            <a:ext cx="4810124" cy="290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7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3312" y="279400"/>
            <a:ext cx="4396339" cy="6357939"/>
          </a:xfrm>
        </p:spPr>
        <p:txBody>
          <a:bodyPr>
            <a:normAutofit/>
          </a:bodyPr>
          <a:lstStyle/>
          <a:p>
            <a:r>
              <a:rPr lang="en-US" altLang="en-US" sz="2400" dirty="0">
                <a:latin typeface="Century Schoolbook" panose="02040604050505020304" pitchFamily="18" charset="0"/>
              </a:rPr>
              <a:t>In extremely religious Puritan New England, frightening or surprising occurrences were often attributed to the devil or his </a:t>
            </a:r>
            <a:r>
              <a:rPr lang="en-US" altLang="en-US" sz="2400" dirty="0" smtClean="0">
                <a:latin typeface="Century Schoolbook" panose="02040604050505020304" pitchFamily="18" charset="0"/>
              </a:rPr>
              <a:t>cohorts.</a:t>
            </a:r>
          </a:p>
          <a:p>
            <a:r>
              <a:rPr lang="en-US" altLang="en-US" sz="2400" dirty="0">
                <a:latin typeface="Century Schoolbook" panose="02040604050505020304" pitchFamily="18" charset="0"/>
              </a:rPr>
              <a:t>The unfathomable sickness spurred fears of witchcraft, and it was not long </a:t>
            </a:r>
            <a:r>
              <a:rPr lang="en-US" altLang="en-US" sz="2400" dirty="0" smtClean="0">
                <a:latin typeface="Century Schoolbook" panose="02040604050505020304" pitchFamily="18" charset="0"/>
              </a:rPr>
              <a:t>until </a:t>
            </a:r>
            <a:r>
              <a:rPr lang="en-US" altLang="en-US" sz="2400" dirty="0">
                <a:latin typeface="Century Schoolbook" panose="02040604050505020304" pitchFamily="18" charset="0"/>
              </a:rPr>
              <a:t>the girls, </a:t>
            </a:r>
            <a:r>
              <a:rPr lang="en-US" altLang="en-US" sz="2400" dirty="0" smtClean="0">
                <a:latin typeface="Century Schoolbook" panose="02040604050505020304" pitchFamily="18" charset="0"/>
              </a:rPr>
              <a:t>and </a:t>
            </a:r>
            <a:r>
              <a:rPr lang="en-US" altLang="en-US" sz="2400" dirty="0">
                <a:latin typeface="Century Schoolbook" panose="02040604050505020304" pitchFamily="18" charset="0"/>
              </a:rPr>
              <a:t>many other residents of Salem, began to accuse other villagers of consorting with the devil and casting spells</a:t>
            </a:r>
            <a:r>
              <a:rPr lang="en-US" altLang="en-US" sz="2400" dirty="0" smtClean="0">
                <a:latin typeface="Century Schoolbook" panose="02040604050505020304" pitchFamily="18" charset="0"/>
              </a:rPr>
              <a:t>.</a:t>
            </a:r>
            <a:endParaRPr lang="en-US" altLang="en-US" sz="2400" dirty="0">
              <a:latin typeface="Century Schoolbook" panose="02040604050505020304" pitchFamily="18" charset="0"/>
            </a:endParaRPr>
          </a:p>
        </p:txBody>
      </p:sp>
      <p:pic>
        <p:nvPicPr>
          <p:cNvPr id="5" name="Picture 3" descr="accus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4382" y="861219"/>
            <a:ext cx="52609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20179365">
            <a:off x="5718946" y="621267"/>
            <a:ext cx="4882569" cy="1477328"/>
          </a:xfrm>
          <a:prstGeom prst="rect">
            <a:avLst/>
          </a:prstGeom>
          <a:noFill/>
        </p:spPr>
        <p:txBody>
          <a:bodyPr wrap="square" rtlCol="0">
            <a:spAutoFit/>
          </a:bodyPr>
          <a:lstStyle/>
          <a:p>
            <a:r>
              <a:rPr lang="en-US" sz="2400" b="1" dirty="0"/>
              <a:t>Seriously, this actually happened! You can’t make this stuff up!</a:t>
            </a:r>
          </a:p>
          <a:p>
            <a:endParaRPr lang="en-US" dirty="0"/>
          </a:p>
        </p:txBody>
      </p:sp>
    </p:spTree>
    <p:extLst>
      <p:ext uri="{BB962C8B-B14F-4D97-AF65-F5344CB8AC3E}">
        <p14:creationId xmlns:p14="http://schemas.microsoft.com/office/powerpoint/2010/main" val="323795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1375775">
            <a:off x="610467" y="103564"/>
            <a:ext cx="9404723" cy="1400530"/>
          </a:xfrm>
        </p:spPr>
        <p:txBody>
          <a:bodyPr/>
          <a:lstStyle/>
          <a:p>
            <a:r>
              <a:rPr lang="en-US" b="1" dirty="0" smtClean="0"/>
              <a:t>I wish I was making this up!</a:t>
            </a:r>
            <a:endParaRPr lang="en-US" b="1" dirty="0"/>
          </a:p>
        </p:txBody>
      </p:sp>
      <p:sp>
        <p:nvSpPr>
          <p:cNvPr id="3" name="Content Placeholder 2"/>
          <p:cNvSpPr>
            <a:spLocks noGrp="1"/>
          </p:cNvSpPr>
          <p:nvPr>
            <p:ph sz="half" idx="1"/>
          </p:nvPr>
        </p:nvSpPr>
        <p:spPr>
          <a:xfrm>
            <a:off x="646112" y="1562101"/>
            <a:ext cx="4853540" cy="4694238"/>
          </a:xfrm>
        </p:spPr>
        <p:txBody>
          <a:bodyPr>
            <a:normAutofit fontScale="77500" lnSpcReduction="20000"/>
          </a:bodyPr>
          <a:lstStyle/>
          <a:p>
            <a:r>
              <a:rPr lang="en-US" altLang="en-US" sz="3200" dirty="0">
                <a:latin typeface="Century Schoolbook" panose="02040604050505020304" pitchFamily="18" charset="0"/>
              </a:rPr>
              <a:t>Within a few weeks, dozens of people were in jail on charges of witchcraft. The hysteria lasted from May to September of 1692. By the time it was over, 19 people (and two dogs) had been convicted and hanged for witchcraft, one elderly man was pressed to death by stones, and 150 prisoners were awaiting trial. Five more people died in prison</a:t>
            </a:r>
            <a:r>
              <a:rPr lang="en-US" altLang="en-US" dirty="0">
                <a:latin typeface="Century Schoolbook" panose="02040604050505020304" pitchFamily="18" charset="0"/>
              </a:rPr>
              <a:t>.</a:t>
            </a:r>
          </a:p>
          <a:p>
            <a:endParaRPr lang="en-US" dirty="0"/>
          </a:p>
        </p:txBody>
      </p:sp>
      <p:sp>
        <p:nvSpPr>
          <p:cNvPr id="5" name="Content Placeholder 4"/>
          <p:cNvSpPr>
            <a:spLocks noGrp="1"/>
          </p:cNvSpPr>
          <p:nvPr>
            <p:ph sz="half" idx="2"/>
          </p:nvPr>
        </p:nvSpPr>
        <p:spPr/>
        <p:txBody>
          <a:bodyPr>
            <a:normAutofit fontScale="77500" lnSpcReduction="20000"/>
          </a:bodyPr>
          <a:lstStyle/>
          <a:p>
            <a:endParaRPr lang="en-US"/>
          </a:p>
        </p:txBody>
      </p:sp>
      <p:pic>
        <p:nvPicPr>
          <p:cNvPr id="8194" name="Picture 2" descr="https://pbs.twimg.com/profile_images/446624850191187968/un0WxB-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848" y="1562100"/>
            <a:ext cx="4960751" cy="496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03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Parallels, anyone?</a:t>
            </a:r>
            <a:endParaRPr lang="en-US" dirty="0"/>
          </a:p>
        </p:txBody>
      </p:sp>
      <p:sp>
        <p:nvSpPr>
          <p:cNvPr id="3" name="Content Placeholder 2"/>
          <p:cNvSpPr>
            <a:spLocks noGrp="1"/>
          </p:cNvSpPr>
          <p:nvPr>
            <p:ph idx="1"/>
          </p:nvPr>
        </p:nvSpPr>
        <p:spPr>
          <a:xfrm>
            <a:off x="1103312" y="1384300"/>
            <a:ext cx="8946541" cy="4864099"/>
          </a:xfrm>
        </p:spPr>
        <p:txBody>
          <a:bodyPr>
            <a:normAutofit/>
          </a:bodyPr>
          <a:lstStyle/>
          <a:p>
            <a:r>
              <a:rPr lang="en-US" sz="2800" dirty="0" smtClean="0"/>
              <a:t>Discuss with your table the parallels of Miller’s experience with the Red Scare and the Salem Witch Trials</a:t>
            </a:r>
            <a:endParaRPr lang="en-US" sz="2800" dirty="0"/>
          </a:p>
        </p:txBody>
      </p:sp>
      <p:pic>
        <p:nvPicPr>
          <p:cNvPr id="4" name="Content Placeholder 4" descr="ArthurMiller.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8893" y="3170814"/>
            <a:ext cx="2857845" cy="327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cdn.kizaz.com/wp-content/uploads/2013/08/red-menace-is-r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0012">
            <a:off x="3606801" y="3810959"/>
            <a:ext cx="2079625" cy="2665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a4.mzstatic.com/us/r1000/037/Purple/0a/55/f9/mzl.tyckem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840" y="3018846"/>
            <a:ext cx="3589559" cy="3589560"/>
          </a:xfrm>
          <a:prstGeom prst="rect">
            <a:avLst/>
          </a:prstGeom>
          <a:noFill/>
          <a:extLst>
            <a:ext uri="{909E8E84-426E-40DD-AFC4-6F175D3DCCD1}">
              <a14:hiddenFill xmlns:a14="http://schemas.microsoft.com/office/drawing/2010/main">
                <a:solidFill>
                  <a:srgbClr val="FFFFFF"/>
                </a:solidFill>
              </a14:hiddenFill>
            </a:ext>
          </a:extLst>
        </p:spPr>
      </p:pic>
      <p:sp>
        <p:nvSpPr>
          <p:cNvPr id="7" name="Left-Right Arrow 6"/>
          <p:cNvSpPr/>
          <p:nvPr/>
        </p:nvSpPr>
        <p:spPr>
          <a:xfrm>
            <a:off x="5597114" y="4229100"/>
            <a:ext cx="1384300" cy="8481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49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Crucible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749128" y="1853247"/>
            <a:ext cx="4396341" cy="4200245"/>
          </a:xfrm>
        </p:spPr>
        <p:txBody>
          <a:bodyPr/>
          <a:lstStyle/>
          <a:p>
            <a:r>
              <a:rPr lang="en-US" altLang="en-US" sz="2800" dirty="0"/>
              <a:t>The play is a parable for the McCarthy era, in which similar “witch hunts” occurred targeting citizens as communists rather than disciples of the devil. </a:t>
            </a:r>
          </a:p>
          <a:p>
            <a:endParaRPr lang="en-US" dirty="0"/>
          </a:p>
        </p:txBody>
      </p:sp>
      <p:pic>
        <p:nvPicPr>
          <p:cNvPr id="11266" name="Picture 2" descr="http://images.bwwstatic.com/columnpic6/204448720-B992-EFE8-04F436BCF6E0AA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46" y="1853247"/>
            <a:ext cx="4836326" cy="440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0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Abigail Williams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altLang="en-US" dirty="0">
                <a:latin typeface="Georgia" panose="02040502050405020303" pitchFamily="18" charset="0"/>
              </a:rPr>
              <a:t> </a:t>
            </a:r>
            <a:r>
              <a:rPr lang="en-US" altLang="en-US" sz="2400" dirty="0">
                <a:latin typeface="Georgia" panose="02040502050405020303" pitchFamily="18" charset="0"/>
              </a:rPr>
              <a:t>An orphan and Rev. Parris' 19-year-old </a:t>
            </a:r>
            <a:r>
              <a:rPr lang="en-US" altLang="en-US" sz="2400" dirty="0" smtClean="0">
                <a:latin typeface="Georgia" panose="02040502050405020303" pitchFamily="18" charset="0"/>
              </a:rPr>
              <a:t>niece. </a:t>
            </a:r>
            <a:r>
              <a:rPr lang="en-US" altLang="en-US" sz="2400" dirty="0">
                <a:latin typeface="Georgia" panose="02040502050405020303" pitchFamily="18" charset="0"/>
              </a:rPr>
              <a:t>S</a:t>
            </a:r>
            <a:r>
              <a:rPr lang="en-US" altLang="en-US" sz="2400" dirty="0" smtClean="0">
                <a:latin typeface="Georgia" panose="02040502050405020303" pitchFamily="18" charset="0"/>
              </a:rPr>
              <a:t>he </a:t>
            </a:r>
            <a:r>
              <a:rPr lang="en-US" altLang="en-US" sz="2400" dirty="0">
                <a:latin typeface="Georgia" panose="02040502050405020303" pitchFamily="18" charset="0"/>
              </a:rPr>
              <a:t>leads the other girls in the accusations. She has recently been fired from the service of the Proctors after Elizabeth discovers she and Proctor were having an affair. </a:t>
            </a:r>
          </a:p>
          <a:p>
            <a:endParaRPr lang="en-US" dirty="0"/>
          </a:p>
        </p:txBody>
      </p:sp>
      <p:pic>
        <p:nvPicPr>
          <p:cNvPr id="13316" name="Picture 4" descr="http://www.mrsevansenglishclass.com/uploads/2/3/1/5/23158848/5233424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414462"/>
            <a:ext cx="5008382" cy="523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3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Proctor</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r>
              <a:rPr lang="en-US" altLang="en-US" sz="3600" dirty="0" smtClean="0">
                <a:latin typeface="Georgia" panose="02040502050405020303" pitchFamily="18" charset="0"/>
              </a:rPr>
              <a:t>He </a:t>
            </a:r>
            <a:r>
              <a:rPr lang="en-US" altLang="en-US" sz="3600" dirty="0">
                <a:latin typeface="Georgia" panose="02040502050405020303" pitchFamily="18" charset="0"/>
              </a:rPr>
              <a:t>is outspoken and well respected. He has stopped going to church and wrestles with telling the truth or protecting his wife Elizabeth. </a:t>
            </a:r>
            <a:r>
              <a:rPr lang="en-US" altLang="en-US" dirty="0">
                <a:latin typeface="Georgia" panose="02040502050405020303" pitchFamily="18" charset="0"/>
              </a:rPr>
              <a:t> </a:t>
            </a:r>
          </a:p>
          <a:p>
            <a:endParaRPr lang="en-US" dirty="0"/>
          </a:p>
        </p:txBody>
      </p:sp>
      <p:pic>
        <p:nvPicPr>
          <p:cNvPr id="14338" name="Picture 2" descr="https://classconnection.s3.amazonaws.com/897/flashcards/2516897/jpg/tumblr_ksqah7n1hc1qa2ylwo1_50013571494953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51" y="1600200"/>
            <a:ext cx="4917342" cy="491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Reverend Samuel Parris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r>
              <a:rPr lang="en-US" altLang="en-US" sz="3600" dirty="0" smtClean="0">
                <a:latin typeface="Georgia" panose="02040502050405020303" pitchFamily="18" charset="0"/>
              </a:rPr>
              <a:t>Salem’s </a:t>
            </a:r>
            <a:r>
              <a:rPr lang="en-US" altLang="en-US" sz="3600" dirty="0">
                <a:latin typeface="Georgia" panose="02040502050405020303" pitchFamily="18" charset="0"/>
              </a:rPr>
              <a:t>minister who has not found popularity in the small town, especially with John Proctor. </a:t>
            </a:r>
            <a:endParaRPr lang="en-US" sz="3600" dirty="0"/>
          </a:p>
        </p:txBody>
      </p:sp>
      <p:pic>
        <p:nvPicPr>
          <p:cNvPr id="1026" name="Picture 2" descr="http://i.ytimg.com/vi/0-bWkvIE6Rw/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32"/>
          <a:stretch/>
        </p:blipFill>
        <p:spPr bwMode="auto">
          <a:xfrm>
            <a:off x="699442" y="2056092"/>
            <a:ext cx="4955051" cy="440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6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Proctor</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r>
              <a:rPr lang="en-US" altLang="en-US" sz="3600" dirty="0" smtClean="0">
                <a:latin typeface="Georgia" panose="02040502050405020303" pitchFamily="18" charset="0"/>
              </a:rPr>
              <a:t>John's </a:t>
            </a:r>
            <a:r>
              <a:rPr lang="en-US" altLang="en-US" sz="3600" dirty="0">
                <a:latin typeface="Georgia" panose="02040502050405020303" pitchFamily="18" charset="0"/>
              </a:rPr>
              <a:t>wife who has discovered his affair. She is a virtuous woman but struggles to show Proctor affection after her discovery.  </a:t>
            </a:r>
          </a:p>
          <a:p>
            <a:endParaRPr lang="en-US" dirty="0"/>
          </a:p>
        </p:txBody>
      </p:sp>
      <p:pic>
        <p:nvPicPr>
          <p:cNvPr id="16386" name="Picture 2" descr="http://e08595.medialib.glogster.com/media/1c/1cb15bd4c255578b9d369c0c90876f031bd14e1b0a801c6a2c65248797e49a7a/12819599-gal-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731962"/>
            <a:ext cx="5256017" cy="464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2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Tituba</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r>
              <a:rPr lang="en-US" altLang="en-US" sz="4000" dirty="0" smtClean="0">
                <a:latin typeface="Georgia" panose="02040502050405020303" pitchFamily="18" charset="0"/>
              </a:rPr>
              <a:t>Rev</a:t>
            </a:r>
            <a:r>
              <a:rPr lang="en-US" altLang="en-US" sz="4000" dirty="0">
                <a:latin typeface="Georgia" panose="02040502050405020303" pitchFamily="18" charset="0"/>
              </a:rPr>
              <a:t>. Parris' slave from Barbados who has taught the girls about spirits. </a:t>
            </a:r>
            <a:endParaRPr lang="en-US" sz="4000" dirty="0"/>
          </a:p>
        </p:txBody>
      </p:sp>
      <p:pic>
        <p:nvPicPr>
          <p:cNvPr id="17410" name="Picture 2" descr="https://pbs.twimg.com/profile_images/2025673590/tituba_1_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47" y="1536699"/>
            <a:ext cx="4835525" cy="483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2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Reverend Hale</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r>
              <a:rPr lang="en-US" altLang="en-US" sz="3600" dirty="0" smtClean="0">
                <a:latin typeface="Georgia" panose="02040502050405020303" pitchFamily="18" charset="0"/>
              </a:rPr>
              <a:t>A </a:t>
            </a:r>
            <a:r>
              <a:rPr lang="en-US" altLang="en-US" sz="3600" dirty="0">
                <a:latin typeface="Georgia" panose="02040502050405020303" pitchFamily="18" charset="0"/>
              </a:rPr>
              <a:t>self appointed expert on witchcraft, he is the minister who is first called in to investigate the happenings in Salem. </a:t>
            </a:r>
            <a:endParaRPr lang="en-US" altLang="en-US" sz="3600" b="1" dirty="0">
              <a:latin typeface="Georgia" panose="02040502050405020303" pitchFamily="18" charset="0"/>
            </a:endParaRPr>
          </a:p>
          <a:p>
            <a:endParaRPr lang="en-US" dirty="0"/>
          </a:p>
        </p:txBody>
      </p:sp>
      <p:pic>
        <p:nvPicPr>
          <p:cNvPr id="18434" name="Picture 2" descr="https://thesalemcommonwealth.files.wordpress.com/2012/11/h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1727200"/>
            <a:ext cx="5270318"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7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2645"/>
            <a:ext cx="9404723" cy="1400530"/>
          </a:xfrm>
        </p:spPr>
        <p:txBody>
          <a:bodyPr/>
          <a:lstStyle/>
          <a:p>
            <a:r>
              <a:rPr lang="en-US" dirty="0" smtClean="0"/>
              <a:t>Arthur Miller 1915-2005</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latin typeface="+mn-lt"/>
              </a:rPr>
              <a:t>Father was successful business owner, but lost everything during the great depression.</a:t>
            </a:r>
          </a:p>
          <a:p>
            <a:r>
              <a:rPr lang="en-US" dirty="0" smtClean="0">
                <a:latin typeface="+mn-lt"/>
              </a:rPr>
              <a:t>Depression </a:t>
            </a:r>
            <a:r>
              <a:rPr lang="en-US" dirty="0">
                <a:latin typeface="+mn-lt"/>
              </a:rPr>
              <a:t>had a </a:t>
            </a:r>
            <a:r>
              <a:rPr lang="en-US" dirty="0" smtClean="0">
                <a:latin typeface="+mn-lt"/>
              </a:rPr>
              <a:t>profound impact </a:t>
            </a:r>
            <a:r>
              <a:rPr lang="en-US" dirty="0">
                <a:latin typeface="+mn-lt"/>
              </a:rPr>
              <a:t>on the development of his social consciousness. </a:t>
            </a:r>
            <a:endParaRPr lang="en-US" dirty="0" smtClean="0">
              <a:latin typeface="+mn-lt"/>
            </a:endParaRPr>
          </a:p>
          <a:p>
            <a:r>
              <a:rPr lang="en-US" altLang="en-US" dirty="0">
                <a:latin typeface="+mn-lt"/>
              </a:rPr>
              <a:t>Miller condemned the American ideal of prosperity on the grounds that few can pursue it without making dangerous moral compromises. </a:t>
            </a:r>
          </a:p>
          <a:p>
            <a:endParaRPr lang="en-US" dirty="0">
              <a:latin typeface="Century Schoolbook" pitchFamily="18" charset="0"/>
            </a:endParaRPr>
          </a:p>
          <a:p>
            <a:endParaRPr lang="en-US" dirty="0"/>
          </a:p>
        </p:txBody>
      </p:sp>
      <p:pic>
        <p:nvPicPr>
          <p:cNvPr id="5" name="Content Placeholder 4" descr="millermonroe.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470" y="1676400"/>
            <a:ext cx="2483846"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ArthurMiller.jpg"/>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393" y="3186410"/>
            <a:ext cx="2857845" cy="327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p:cNvSpPr/>
          <p:nvPr/>
        </p:nvSpPr>
        <p:spPr>
          <a:xfrm rot="3594182">
            <a:off x="3236589" y="1454037"/>
            <a:ext cx="817346" cy="1286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241800" y="1298841"/>
            <a:ext cx="3204723" cy="646331"/>
          </a:xfrm>
          <a:prstGeom prst="rect">
            <a:avLst/>
          </a:prstGeom>
          <a:noFill/>
        </p:spPr>
        <p:txBody>
          <a:bodyPr wrap="none" rtlCol="0">
            <a:spAutoFit/>
          </a:bodyPr>
          <a:lstStyle/>
          <a:p>
            <a:r>
              <a:rPr lang="en-US" dirty="0" smtClean="0"/>
              <a:t>Married to Marilyn Monroe!</a:t>
            </a:r>
          </a:p>
          <a:p>
            <a:r>
              <a:rPr lang="en-US" dirty="0" smtClean="0"/>
              <a:t>Total Stud!</a:t>
            </a:r>
            <a:endParaRPr lang="en-US" dirty="0"/>
          </a:p>
        </p:txBody>
      </p:sp>
    </p:spTree>
    <p:extLst>
      <p:ext uri="{BB962C8B-B14F-4D97-AF65-F5344CB8AC3E}">
        <p14:creationId xmlns:p14="http://schemas.microsoft.com/office/powerpoint/2010/main" val="310408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Putman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Autofit/>
          </a:bodyPr>
          <a:lstStyle/>
          <a:p>
            <a:r>
              <a:rPr lang="en-US" altLang="en-US" sz="3200" dirty="0" smtClean="0">
                <a:latin typeface="Georgia" panose="02040502050405020303" pitchFamily="18" charset="0"/>
              </a:rPr>
              <a:t>A </a:t>
            </a:r>
            <a:r>
              <a:rPr lang="en-US" altLang="en-US" sz="3200" dirty="0">
                <a:latin typeface="Georgia" panose="02040502050405020303" pitchFamily="18" charset="0"/>
              </a:rPr>
              <a:t>mean spirited and wealthy landowner who covets his neighbors' property. He is accused of coercing his daughter to accuse people in order to gain their land. </a:t>
            </a:r>
            <a:endParaRPr lang="en-US" sz="3200" dirty="0"/>
          </a:p>
        </p:txBody>
      </p:sp>
      <p:pic>
        <p:nvPicPr>
          <p:cNvPr id="19458" name="Picture 2" descr="http://www.liberationnews.org/wp-content/uploads/2015/07/donaldtrump618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53" y="1853248"/>
            <a:ext cx="4950019" cy="441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7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Arthur Miller</a:t>
            </a:r>
            <a:endParaRPr lang="en-US" dirty="0"/>
          </a:p>
        </p:txBody>
      </p:sp>
      <p:sp>
        <p:nvSpPr>
          <p:cNvPr id="3" name="Content Placeholder 2"/>
          <p:cNvSpPr>
            <a:spLocks noGrp="1"/>
          </p:cNvSpPr>
          <p:nvPr>
            <p:ph sz="half" idx="1"/>
          </p:nvPr>
        </p:nvSpPr>
        <p:spPr/>
        <p:txBody>
          <a:bodyPr>
            <a:normAutofit/>
          </a:bodyPr>
          <a:lstStyle/>
          <a:p>
            <a:r>
              <a:rPr lang="en-US" dirty="0" smtClean="0"/>
              <a:t>Let’s take a closer look at this quote.</a:t>
            </a:r>
          </a:p>
          <a:p>
            <a:r>
              <a:rPr lang="en-US" dirty="0" smtClean="0"/>
              <a:t>In your guided notes, analyze and put in to your own words what this particular quote means.</a:t>
            </a:r>
          </a:p>
          <a:p>
            <a:r>
              <a:rPr lang="en-US" dirty="0" smtClean="0"/>
              <a:t>Discuss with your </a:t>
            </a:r>
            <a:r>
              <a:rPr lang="en-US" dirty="0" smtClean="0"/>
              <a:t>table.</a:t>
            </a:r>
            <a:endParaRPr lang="en-US" dirty="0"/>
          </a:p>
        </p:txBody>
      </p:sp>
      <p:sp>
        <p:nvSpPr>
          <p:cNvPr id="4" name="Content Placeholder 3"/>
          <p:cNvSpPr>
            <a:spLocks noGrp="1"/>
          </p:cNvSpPr>
          <p:nvPr>
            <p:ph sz="half" idx="2"/>
          </p:nvPr>
        </p:nvSpPr>
        <p:spPr/>
        <p:txBody>
          <a:bodyPr/>
          <a:lstStyle/>
          <a:p>
            <a:r>
              <a:rPr lang="en-US" altLang="en-US" sz="3200" i="1" dirty="0">
                <a:latin typeface="Adobe Garamond Pro Bold" panose="02020702060506020403" pitchFamily="18" charset="0"/>
              </a:rPr>
              <a:t>Miller condemned the American ideal of prosperity on the grounds that few can pursue it without making dangerous moral compromises. </a:t>
            </a:r>
          </a:p>
          <a:p>
            <a:endParaRPr lang="en-US" dirty="0"/>
          </a:p>
          <a:p>
            <a:endParaRPr lang="en-US" dirty="0"/>
          </a:p>
        </p:txBody>
      </p:sp>
      <p:pic>
        <p:nvPicPr>
          <p:cNvPr id="2050" name="Picture 2" descr="http://allthingsd.com/files/2011/12/angel_dev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572" y="4156214"/>
            <a:ext cx="33655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71132"/>
            <a:ext cx="9404723" cy="1400530"/>
          </a:xfrm>
        </p:spPr>
        <p:txBody>
          <a:bodyPr/>
          <a:lstStyle/>
          <a:p>
            <a:r>
              <a:rPr lang="en-US" dirty="0" smtClean="0"/>
              <a:t>Miller’s inspiration for The Crucible</a:t>
            </a:r>
            <a:endParaRPr lang="en-US" dirty="0"/>
          </a:p>
        </p:txBody>
      </p:sp>
      <p:sp>
        <p:nvSpPr>
          <p:cNvPr id="3" name="Text Placeholder 2"/>
          <p:cNvSpPr>
            <a:spLocks noGrp="1"/>
          </p:cNvSpPr>
          <p:nvPr>
            <p:ph type="body" idx="1"/>
          </p:nvPr>
        </p:nvSpPr>
        <p:spPr>
          <a:xfrm>
            <a:off x="1103312" y="1565117"/>
            <a:ext cx="4396338" cy="576262"/>
          </a:xfrm>
        </p:spPr>
        <p:txBody>
          <a:bodyPr/>
          <a:lstStyle/>
          <a:p>
            <a:r>
              <a:rPr lang="en-US" sz="2300" dirty="0" smtClean="0"/>
              <a:t>The Red Scare (Communism)</a:t>
            </a:r>
            <a:endParaRPr lang="en-US" sz="2300" dirty="0"/>
          </a:p>
        </p:txBody>
      </p:sp>
      <p:sp>
        <p:nvSpPr>
          <p:cNvPr id="4" name="Content Placeholder 3"/>
          <p:cNvSpPr>
            <a:spLocks noGrp="1"/>
          </p:cNvSpPr>
          <p:nvPr>
            <p:ph sz="half" idx="2"/>
          </p:nvPr>
        </p:nvSpPr>
        <p:spPr>
          <a:xfrm>
            <a:off x="1103311" y="2235993"/>
            <a:ext cx="4396339" cy="3741738"/>
          </a:xfrm>
        </p:spPr>
        <p:txBody>
          <a:bodyPr/>
          <a:lstStyle/>
          <a:p>
            <a:pPr>
              <a:lnSpc>
                <a:spcPct val="80000"/>
              </a:lnSpc>
            </a:pPr>
            <a:r>
              <a:rPr lang="en-US" altLang="en-US" sz="2000" dirty="0">
                <a:latin typeface="Georgia" panose="02040502050405020303" pitchFamily="18" charset="0"/>
              </a:rPr>
              <a:t>Shortly after the end of World War I, a “Red Scare” took hold of the nation. Named after the red flag of the USSR (now Russia), the “Reds” were seen as a threat to the democracy of the United States. </a:t>
            </a:r>
          </a:p>
          <a:p>
            <a:pPr>
              <a:lnSpc>
                <a:spcPct val="80000"/>
              </a:lnSpc>
            </a:pPr>
            <a:r>
              <a:rPr lang="en-US" altLang="en-US" sz="2000" dirty="0">
                <a:latin typeface="Georgia" panose="02040502050405020303" pitchFamily="18" charset="0"/>
              </a:rPr>
              <a:t>Fear, paranoia, and hysteria gripped the nation, and many innocent people were questioned and then jailed for expressing any view which was seen as anti-Democratic or anti-American</a:t>
            </a:r>
            <a:r>
              <a:rPr lang="en-US" altLang="en-US" dirty="0">
                <a:latin typeface="Georgia" panose="02040502050405020303" pitchFamily="18" charset="0"/>
              </a:rPr>
              <a:t>. </a:t>
            </a:r>
          </a:p>
          <a:p>
            <a:endParaRPr lang="en-US" dirty="0"/>
          </a:p>
        </p:txBody>
      </p:sp>
      <p:sp>
        <p:nvSpPr>
          <p:cNvPr id="5" name="Text Placeholder 4"/>
          <p:cNvSpPr>
            <a:spLocks noGrp="1"/>
          </p:cNvSpPr>
          <p:nvPr>
            <p:ph type="body" sz="quarter" idx="3"/>
          </p:nvPr>
        </p:nvSpPr>
        <p:spPr>
          <a:xfrm>
            <a:off x="5654494" y="1651793"/>
            <a:ext cx="4396339" cy="576262"/>
          </a:xfrm>
        </p:spPr>
        <p:txBody>
          <a:bodyPr/>
          <a:lstStyle/>
          <a:p>
            <a:r>
              <a:rPr lang="en-US" dirty="0" smtClean="0"/>
              <a:t>McCarthyism</a:t>
            </a:r>
            <a:endParaRPr lang="en-US" dirty="0"/>
          </a:p>
        </p:txBody>
      </p:sp>
      <p:sp>
        <p:nvSpPr>
          <p:cNvPr id="6" name="Content Placeholder 5"/>
          <p:cNvSpPr>
            <a:spLocks noGrp="1"/>
          </p:cNvSpPr>
          <p:nvPr>
            <p:ph sz="quarter" idx="4"/>
          </p:nvPr>
        </p:nvSpPr>
        <p:spPr>
          <a:xfrm>
            <a:off x="5654494" y="2274093"/>
            <a:ext cx="4396339" cy="3741738"/>
          </a:xfrm>
        </p:spPr>
        <p:txBody>
          <a:bodyPr/>
          <a:lstStyle/>
          <a:p>
            <a:r>
              <a:rPr lang="en-US" sz="2000" dirty="0" smtClean="0">
                <a:latin typeface="Georgia" panose="02040502050405020303" pitchFamily="18" charset="0"/>
              </a:rPr>
              <a:t>Senator Joseph </a:t>
            </a:r>
            <a:r>
              <a:rPr lang="en-US" altLang="en-US" sz="2000" dirty="0" smtClean="0">
                <a:latin typeface="Georgia" panose="02040502050405020303" pitchFamily="18" charset="0"/>
              </a:rPr>
              <a:t>McCarthy </a:t>
            </a:r>
            <a:r>
              <a:rPr lang="en-US" altLang="en-US" sz="2000" dirty="0">
                <a:latin typeface="Georgia" panose="02040502050405020303" pitchFamily="18" charset="0"/>
              </a:rPr>
              <a:t>conducted Senate hearings that were supposed to flush out suspected communists from government and other areas of American life, including the Arts. </a:t>
            </a:r>
          </a:p>
          <a:p>
            <a:r>
              <a:rPr lang="en-US" sz="2000" dirty="0" smtClean="0">
                <a:latin typeface="Georgia" panose="02040502050405020303" pitchFamily="18" charset="0"/>
              </a:rPr>
              <a:t>The “liberal” entertainment industry was a major target.</a:t>
            </a:r>
            <a:endParaRPr lang="en-US" sz="2000" dirty="0">
              <a:latin typeface="Georgia" panose="02040502050405020303" pitchFamily="18" charset="0"/>
            </a:endParaRPr>
          </a:p>
        </p:txBody>
      </p:sp>
      <p:pic>
        <p:nvPicPr>
          <p:cNvPr id="7" name="Content Placeholder 4" descr="mccart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664700" y="146986"/>
            <a:ext cx="2527300" cy="3412523"/>
          </a:xfrm>
          <a:prstGeom prst="rect">
            <a:avLst/>
          </a:prstGeom>
        </p:spPr>
      </p:pic>
    </p:spTree>
    <p:extLst>
      <p:ext uri="{BB962C8B-B14F-4D97-AF65-F5344CB8AC3E}">
        <p14:creationId xmlns:p14="http://schemas.microsoft.com/office/powerpoint/2010/main" val="272281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of McCarthyism</a:t>
            </a:r>
            <a:endParaRPr lang="en-US" dirty="0"/>
          </a:p>
        </p:txBody>
      </p:sp>
      <p:sp>
        <p:nvSpPr>
          <p:cNvPr id="3" name="Content Placeholder 2"/>
          <p:cNvSpPr>
            <a:spLocks noGrp="1"/>
          </p:cNvSpPr>
          <p:nvPr>
            <p:ph idx="1"/>
          </p:nvPr>
        </p:nvSpPr>
        <p:spPr/>
        <p:txBody>
          <a:bodyPr/>
          <a:lstStyle/>
          <a:p>
            <a:r>
              <a:rPr lang="en-US" altLang="en-US" dirty="0" smtClean="0">
                <a:latin typeface="Century Schoolbook" panose="02040604050505020304" pitchFamily="18" charset="0"/>
              </a:rPr>
              <a:t>Scare people in to </a:t>
            </a:r>
            <a:r>
              <a:rPr lang="en-US" altLang="en-US" dirty="0">
                <a:latin typeface="Century Schoolbook" panose="02040604050505020304" pitchFamily="18" charset="0"/>
              </a:rPr>
              <a:t>false confessions, attempting to save </a:t>
            </a:r>
            <a:r>
              <a:rPr lang="en-US" altLang="en-US" dirty="0" smtClean="0">
                <a:latin typeface="Century Schoolbook" panose="02040604050505020304" pitchFamily="18" charset="0"/>
              </a:rPr>
              <a:t>themselves.</a:t>
            </a:r>
          </a:p>
          <a:p>
            <a:r>
              <a:rPr lang="en-US" altLang="en-US" dirty="0" smtClean="0">
                <a:latin typeface="Century Schoolbook" panose="02040604050505020304" pitchFamily="18" charset="0"/>
              </a:rPr>
              <a:t>This would create </a:t>
            </a:r>
            <a:r>
              <a:rPr lang="en-US" altLang="en-US" dirty="0">
                <a:latin typeface="Century Schoolbook" panose="02040604050505020304" pitchFamily="18" charset="0"/>
              </a:rPr>
              <a:t>the image that the U.S. was overrun with Communists, and perpetuating the hysteria</a:t>
            </a:r>
            <a:r>
              <a:rPr lang="en-US" altLang="en-US" dirty="0" smtClean="0">
                <a:latin typeface="Century Schoolbook" panose="02040604050505020304" pitchFamily="18" charset="0"/>
              </a:rPr>
              <a:t>.</a:t>
            </a:r>
          </a:p>
          <a:p>
            <a:r>
              <a:rPr lang="en-US" altLang="en-US" dirty="0" smtClean="0">
                <a:latin typeface="Century Schoolbook" panose="02040604050505020304" pitchFamily="18" charset="0"/>
              </a:rPr>
              <a:t>They would then force these people to submit a false list of names of other individuals who were “associated” with the communist party.</a:t>
            </a:r>
            <a:endParaRPr lang="en-US" altLang="en-US" dirty="0">
              <a:latin typeface="Century Schoolbook" panose="02040604050505020304" pitchFamily="18" charset="0"/>
            </a:endParaRPr>
          </a:p>
          <a:p>
            <a:endParaRPr lang="en-US" dirty="0"/>
          </a:p>
        </p:txBody>
      </p:sp>
      <p:pic>
        <p:nvPicPr>
          <p:cNvPr id="3074" name="Picture 2" descr="http://www.garfinkelcriminallaw.com/oldlblog/wp-content/uploads/2014/02/false-accusation-463192905-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433034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kizaz.com/wp-content/uploads/2013/08/red-menace-is-r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0012">
            <a:off x="9728201" y="2604459"/>
            <a:ext cx="2079625" cy="266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8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on Miller</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altLang="en-US" dirty="0"/>
              <a:t>Miller was asked to testify</a:t>
            </a:r>
            <a:r>
              <a:rPr lang="en-US" altLang="en-US" dirty="0" smtClean="0"/>
              <a:t>, but </a:t>
            </a:r>
            <a:r>
              <a:rPr lang="en-US" altLang="en-US" dirty="0"/>
              <a:t>refused to admit any wrong doing as well as point </a:t>
            </a:r>
            <a:r>
              <a:rPr lang="en-US" altLang="en-US" dirty="0" smtClean="0"/>
              <a:t>fingers (give list of names).</a:t>
            </a:r>
            <a:endParaRPr lang="en-US" altLang="en-US" dirty="0"/>
          </a:p>
          <a:p>
            <a:r>
              <a:rPr lang="en-US" altLang="en-US" dirty="0" smtClean="0"/>
              <a:t>Over </a:t>
            </a:r>
            <a:r>
              <a:rPr lang="en-US" altLang="en-US" dirty="0"/>
              <a:t>300 entertainers were placed on a blacklist for possible communist views and were thus forbidden to work for major Hollywood studios (many of these were </a:t>
            </a:r>
            <a:r>
              <a:rPr lang="en-US" altLang="en-US" dirty="0" smtClean="0"/>
              <a:t>writers).</a:t>
            </a:r>
            <a:endParaRPr lang="en-US" altLang="en-US" dirty="0"/>
          </a:p>
          <a:p>
            <a:r>
              <a:rPr lang="en-US" altLang="en-US" dirty="0"/>
              <a:t>Arthur Miller was one of those </a:t>
            </a:r>
            <a:r>
              <a:rPr lang="en-US" altLang="en-US" dirty="0" smtClean="0"/>
              <a:t>blacklisted.</a:t>
            </a:r>
          </a:p>
        </p:txBody>
      </p:sp>
      <p:pic>
        <p:nvPicPr>
          <p:cNvPr id="5" name="Content Placeholder 4" descr="millerhu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5251" y="2056092"/>
            <a:ext cx="4724400" cy="3865562"/>
          </a:xfrm>
          <a:prstGeom prst="rect">
            <a:avLst/>
          </a:prstGeom>
        </p:spPr>
      </p:pic>
    </p:spTree>
    <p:extLst>
      <p:ext uri="{BB962C8B-B14F-4D97-AF65-F5344CB8AC3E}">
        <p14:creationId xmlns:p14="http://schemas.microsoft.com/office/powerpoint/2010/main" val="243260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He Wrote a Play</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4" name="Picture 4" descr="http://static.dezeen.com/uploads/2009/03/noose-light-by-ana-maria-pasescu-stewart-noose-pullie3-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2732">
            <a:off x="5596996" y="1480322"/>
            <a:ext cx="4072900" cy="48256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graphicdesignhero.com/boxoffice/wp-content/uploads/2010/07/The-Cruci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7281">
            <a:off x="1383174" y="1440538"/>
            <a:ext cx="4334730" cy="504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4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553028"/>
            <a:ext cx="9404723" cy="950894"/>
          </a:xfrm>
        </p:spPr>
        <p:txBody>
          <a:bodyPr/>
          <a:lstStyle/>
          <a:p>
            <a:r>
              <a:rPr lang="en-US" dirty="0" smtClean="0"/>
              <a:t>Salem Witch Trials… No Joke!</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http://i.huffpost.com/gen/1385314/images/o-SALEM-WITCH-TRIALS-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297" y="2813047"/>
            <a:ext cx="4394201" cy="21971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questgarden.com/142/52/3/120408171049/images/salem%20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6079">
            <a:off x="8331417" y="4887984"/>
            <a:ext cx="2691963" cy="18466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a4.mzstatic.com/us/r1000/037/Purple/0a/55/f9/mzl.tyckem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15" y="1981198"/>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quamcreativeservices.com/wp-content/uploads/2014/08/squam-creative-teele-salem-witch-trials-memorial-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983" y="4241067"/>
            <a:ext cx="3940175" cy="261693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i583.photobucket.com/albums/ss271/SearchingLyoko/0294b51c-a0c1-4a8d-ab69-9023e62c0a0a_zpsa9ce951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12685">
            <a:off x="8534748" y="625290"/>
            <a:ext cx="2713097" cy="217822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jesus-is-savior.com/False%20Religions/Wicca%20&amp;%20Witchcraft/salem_witch.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14707">
            <a:off x="5214982" y="2060543"/>
            <a:ext cx="2244733" cy="227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5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b="1" dirty="0"/>
              <a:t>Salem, Massachusetts, 1692</a:t>
            </a:r>
            <a:endParaRPr lang="en-US" dirty="0"/>
          </a:p>
        </p:txBody>
      </p:sp>
      <p:sp>
        <p:nvSpPr>
          <p:cNvPr id="3" name="Content Placeholder 2"/>
          <p:cNvSpPr>
            <a:spLocks noGrp="1"/>
          </p:cNvSpPr>
          <p:nvPr>
            <p:ph idx="1"/>
          </p:nvPr>
        </p:nvSpPr>
        <p:spPr>
          <a:xfrm>
            <a:off x="1103312" y="1485900"/>
            <a:ext cx="8946541" cy="4762499"/>
          </a:xfrm>
        </p:spPr>
        <p:txBody>
          <a:bodyPr/>
          <a:lstStyle/>
          <a:p>
            <a:r>
              <a:rPr lang="en-US" altLang="en-US" sz="2800" dirty="0">
                <a:latin typeface="Century Schoolbook" panose="02040604050505020304" pitchFamily="18" charset="0"/>
              </a:rPr>
              <a:t>Early in 1692, a small group of girls in Salem fell </a:t>
            </a:r>
            <a:r>
              <a:rPr lang="en-US" altLang="en-US" sz="2800" dirty="0" smtClean="0">
                <a:latin typeface="Century Schoolbook" panose="02040604050505020304" pitchFamily="18" charset="0"/>
              </a:rPr>
              <a:t>ill, </a:t>
            </a:r>
            <a:r>
              <a:rPr lang="en-US" altLang="en-US" sz="2800" dirty="0">
                <a:latin typeface="Century Schoolbook" panose="02040604050505020304" pitchFamily="18" charset="0"/>
              </a:rPr>
              <a:t>falling victim to hallucinations and seizures. </a:t>
            </a:r>
          </a:p>
          <a:p>
            <a:endParaRPr lang="en-US" dirty="0"/>
          </a:p>
        </p:txBody>
      </p:sp>
      <p:pic>
        <p:nvPicPr>
          <p:cNvPr id="5" name="Picture 3" descr="MV5BMjE1MDUxMjg3Nl5BMl5BanBnXkFtZTYwOTA3OTg2__V1__SX475_SY315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2473325"/>
            <a:ext cx="70612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996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202</TotalTime>
  <Words>765</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Adobe Garamond Pro Bold</vt:lpstr>
      <vt:lpstr>Arial</vt:lpstr>
      <vt:lpstr>Century Gothic</vt:lpstr>
      <vt:lpstr>Century Schoolbook</vt:lpstr>
      <vt:lpstr>Georgia</vt:lpstr>
      <vt:lpstr>Wingdings 3</vt:lpstr>
      <vt:lpstr>Ion</vt:lpstr>
      <vt:lpstr>The Crucible</vt:lpstr>
      <vt:lpstr>Arthur Miller 1915-2005</vt:lpstr>
      <vt:lpstr>Arthur Miller</vt:lpstr>
      <vt:lpstr>Miller’s inspiration for The Crucible</vt:lpstr>
      <vt:lpstr>Strategy of McCarthyism</vt:lpstr>
      <vt:lpstr>The Effect on Miller</vt:lpstr>
      <vt:lpstr>So He Wrote a Play</vt:lpstr>
      <vt:lpstr>Salem Witch Trials… No Joke!</vt:lpstr>
      <vt:lpstr>Salem, Massachusetts, 1692</vt:lpstr>
      <vt:lpstr>PowerPoint Presentation</vt:lpstr>
      <vt:lpstr>I wish I was making this up!</vt:lpstr>
      <vt:lpstr>Parallels, anyone?</vt:lpstr>
      <vt:lpstr>The Crucible</vt:lpstr>
      <vt:lpstr>Abigail Williams</vt:lpstr>
      <vt:lpstr>John Proctor</vt:lpstr>
      <vt:lpstr>Reverend Samuel Parris</vt:lpstr>
      <vt:lpstr>Elizabeth Proctor</vt:lpstr>
      <vt:lpstr>Tituba</vt:lpstr>
      <vt:lpstr>Reverend Hale</vt:lpstr>
      <vt:lpstr>Thomas Putman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Adam Eynon</dc:creator>
  <cp:lastModifiedBy>Adam Eynon</cp:lastModifiedBy>
  <cp:revision>19</cp:revision>
  <dcterms:created xsi:type="dcterms:W3CDTF">2015-08-07T23:52:45Z</dcterms:created>
  <dcterms:modified xsi:type="dcterms:W3CDTF">2015-09-07T21:34:37Z</dcterms:modified>
</cp:coreProperties>
</file>