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15"/>
  </p:notesMasterIdLst>
  <p:sldIdLst>
    <p:sldId id="256" r:id="rId2"/>
    <p:sldId id="274" r:id="rId3"/>
    <p:sldId id="263" r:id="rId4"/>
    <p:sldId id="272" r:id="rId5"/>
    <p:sldId id="264" r:id="rId6"/>
    <p:sldId id="265" r:id="rId7"/>
    <p:sldId id="266" r:id="rId8"/>
    <p:sldId id="268" r:id="rId9"/>
    <p:sldId id="257" r:id="rId10"/>
    <p:sldId id="267" r:id="rId11"/>
    <p:sldId id="271" r:id="rId12"/>
    <p:sldId id="269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8" d="100"/>
          <a:sy n="58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00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B234-3194-4C9F-B0D7-5A88457A788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9355E-FDBF-4C22-99AF-F5F9815A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84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7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186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3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6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2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1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3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8C54-52B6-4ABD-9F6D-F437DFFC4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668DB4-40C1-4954-9E2A-E976D805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324" y="2514598"/>
            <a:ext cx="8915399" cy="2262781"/>
          </a:xfrm>
        </p:spPr>
        <p:txBody>
          <a:bodyPr/>
          <a:lstStyle/>
          <a:p>
            <a:r>
              <a:rPr lang="en-US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Intro to Journalism</a:t>
            </a:r>
            <a:endParaRPr lang="en-US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want the truth!</a:t>
            </a:r>
            <a:endParaRPr lang="en-US" sz="3200" dirty="0"/>
          </a:p>
        </p:txBody>
      </p:sp>
      <p:pic>
        <p:nvPicPr>
          <p:cNvPr id="1026" name="Picture 2" descr="http://image.slidesharecdn.com/alvifreespeech2-090418145714-phpapp01/95/free-speech-in-pakistan-6-728.jpg?cb=1240135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9431">
            <a:off x="5156303" y="170246"/>
            <a:ext cx="4643799" cy="314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bd0610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0940" y="1588588"/>
            <a:ext cx="3378200" cy="4114800"/>
          </a:xfrm>
          <a:prstGeom prst="rect">
            <a:avLst/>
          </a:prstGeom>
        </p:spPr>
      </p:pic>
      <p:pic>
        <p:nvPicPr>
          <p:cNvPr id="1032" name="Picture 8" descr="http://vignette2.wikia.nocookie.net/lanoire/images/3/30/Latimes-logo.gif/revision/latest?cb=201103160432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38">
            <a:off x="7094288" y="4811536"/>
            <a:ext cx="4924251" cy="9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huffpost.com/gen/2165258/images/o-NY-TIMES-ERROR-face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160">
            <a:off x="284581" y="1205870"/>
            <a:ext cx="5136924" cy="25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Opinion Article</a:t>
            </a:r>
            <a:endParaRPr lang="en-US" sz="60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writer’s opinion on a particular topic, event, or issue.</a:t>
            </a:r>
          </a:p>
          <a:p>
            <a:r>
              <a:rPr lang="en-US" dirty="0" smtClean="0"/>
              <a:t>Discusses opposing points of views and “squashes” them.</a:t>
            </a:r>
          </a:p>
          <a:p>
            <a:r>
              <a:rPr lang="en-US" dirty="0" smtClean="0"/>
              <a:t>Prove your position with supporting details and evidence.</a:t>
            </a:r>
          </a:p>
          <a:p>
            <a:r>
              <a:rPr lang="en-US" dirty="0" smtClean="0"/>
              <a:t>Draw a conclusion: tell the reader what he/she can do. </a:t>
            </a:r>
            <a:r>
              <a:rPr lang="en-US" sz="2800" b="1" dirty="0" smtClean="0"/>
              <a:t>Provide a solution.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EX: A journalist writes an opinion article about the need for stricter gun laws after a mass shooting.</a:t>
            </a:r>
            <a:endParaRPr lang="en-US" dirty="0"/>
          </a:p>
        </p:txBody>
      </p:sp>
      <p:pic>
        <p:nvPicPr>
          <p:cNvPr id="7170" name="Picture 2" descr="https://img.washingtonpost.com/wp-apps/imrs.php?src=https://img.washingtonpost.com/blogs/the-fix/files/2015/12/nyt-gun-control.jpg&amp;w=14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90" y="3155372"/>
            <a:ext cx="4848963" cy="34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8133" y="838418"/>
            <a:ext cx="4374038" cy="15459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448" y="1220563"/>
            <a:ext cx="4590300" cy="1280890"/>
          </a:xfrm>
        </p:spPr>
        <p:txBody>
          <a:bodyPr/>
          <a:lstStyle/>
          <a:p>
            <a:r>
              <a:rPr lang="en-US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Syrian Refugees</a:t>
            </a:r>
            <a:endParaRPr lang="en-US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73138" y="2096886"/>
            <a:ext cx="1159774" cy="693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91094" y="2790334"/>
            <a:ext cx="2158737" cy="6100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2241" y="2930050"/>
            <a:ext cx="145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News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25505" y="2809708"/>
            <a:ext cx="2158737" cy="610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91893" y="2809708"/>
            <a:ext cx="2158737" cy="6100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3" idx="4"/>
            <a:endCxn id="9" idx="0"/>
          </p:cNvCxnSpPr>
          <p:nvPr/>
        </p:nvCxnSpPr>
        <p:spPr>
          <a:xfrm flipH="1">
            <a:off x="6004874" y="2384414"/>
            <a:ext cx="278" cy="42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09089" y="1986283"/>
            <a:ext cx="1027519" cy="823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74615" y="2903455"/>
            <a:ext cx="1348034" cy="38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91514" y="2910675"/>
            <a:ext cx="127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Opinion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2573516" y="3419724"/>
            <a:ext cx="329938" cy="78463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9106292" y="3431345"/>
            <a:ext cx="329938" cy="78463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839904" y="3431346"/>
            <a:ext cx="329938" cy="78463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61709" y="4223729"/>
            <a:ext cx="2639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than 1 million refugees and migrants entered Europe by sea. Almost 4,000 died trying.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25505" y="4223729"/>
            <a:ext cx="2356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Story about Syrian refugee and her/his journey, or current state of a country or city that has accepted refugees.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352147" y="4243149"/>
            <a:ext cx="2168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United States should accept refugees when the opposing opinion fears terrorism</a:t>
            </a:r>
            <a:endParaRPr lang="en-US" dirty="0"/>
          </a:p>
        </p:txBody>
      </p:sp>
      <p:pic>
        <p:nvPicPr>
          <p:cNvPr id="5122" name="Picture 2" descr="http://www.helpforsyria.org.uk/wp-content/uploads/2015/09/20150805-LESBOS-slide-ZG91-articl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887">
            <a:off x="281925" y="264551"/>
            <a:ext cx="3156507" cy="21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guim.co.uk/sys-images/Environment/Pix/pictures/2013/8/30/1377858355809/Syrian-refugees-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912">
            <a:off x="8821151" y="400733"/>
            <a:ext cx="3089157" cy="18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Know Your Audience</a:t>
            </a:r>
            <a:endParaRPr lang="en-US" sz="60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b="1" dirty="0"/>
              <a:t>Human Interest</a:t>
            </a:r>
            <a:r>
              <a:rPr lang="en-US" altLang="en-US" dirty="0"/>
              <a:t>:  If the story evokes (inspires) emotion in the reader such as anger, sadness, or happiness, the reader will have a greater connection with the story and the story will have a greater impact.</a:t>
            </a:r>
          </a:p>
          <a:p>
            <a:r>
              <a:rPr lang="en-US" dirty="0" smtClean="0"/>
              <a:t>You are writing for the Da Vinci community, so choose topics/subjects that will interest your audience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1.bp.blogspot.com/-Qc6Q0Ifxe30/VNcJhNMDdiI/AAAAAAAAA3s/31O4vmj2kSU/s1600/magic%2Bemo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91" y="1719017"/>
            <a:ext cx="4905375" cy="459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Brainstorm!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08" y="2698826"/>
            <a:ext cx="9281160" cy="352044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900" dirty="0" smtClean="0"/>
              <a:t>1</a:t>
            </a:r>
            <a:r>
              <a:rPr lang="en-US" sz="4900" dirty="0"/>
              <a:t>) Why is journalism important for our society</a:t>
            </a:r>
            <a:r>
              <a:rPr lang="en-US" sz="4900" dirty="0" smtClean="0"/>
              <a:t>?</a:t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>2) In what ways </a:t>
            </a:r>
            <a:r>
              <a:rPr lang="en-US" sz="4900" dirty="0" smtClean="0"/>
              <a:t>can </a:t>
            </a:r>
            <a:r>
              <a:rPr lang="en-US" sz="4900" dirty="0"/>
              <a:t>journalism negatively affect society?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86" y="754844"/>
            <a:ext cx="9052560" cy="1066800"/>
          </a:xfrm>
        </p:spPr>
        <p:txBody>
          <a:bodyPr>
            <a:noAutofit/>
          </a:bodyPr>
          <a:lstStyle/>
          <a:p>
            <a:r>
              <a:rPr lang="en-US" sz="7200" u="sng" dirty="0" smtClean="0"/>
              <a:t>Driving Questions</a:t>
            </a:r>
            <a:endParaRPr lang="en-US" sz="7200" u="sng" dirty="0"/>
          </a:p>
        </p:txBody>
      </p:sp>
    </p:spTree>
    <p:extLst>
      <p:ext uri="{BB962C8B-B14F-4D97-AF65-F5344CB8AC3E}">
        <p14:creationId xmlns:p14="http://schemas.microsoft.com/office/powerpoint/2010/main" val="17516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.ytimg.com/vi/adr2-LChEA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955" y="2133600"/>
            <a:ext cx="9851657" cy="37776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3 things that come to mind when you think of the word “journalism”?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55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https://www.youtube.com/watch?v=adr2-LChEAY</a:t>
            </a:r>
          </a:p>
        </p:txBody>
      </p:sp>
    </p:spTree>
    <p:extLst>
      <p:ext uri="{BB962C8B-B14F-4D97-AF65-F5344CB8AC3E}">
        <p14:creationId xmlns:p14="http://schemas.microsoft.com/office/powerpoint/2010/main" val="21315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What is News</a:t>
            </a:r>
            <a:endParaRPr lang="en-US" sz="60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sz="2800" dirty="0"/>
              <a:t>An account of an event, or a fact or an opinion that interests people.</a:t>
            </a:r>
          </a:p>
          <a:p>
            <a:r>
              <a:rPr lang="en-US" altLang="en-US" sz="2800" dirty="0"/>
              <a:t>A presentation of current </a:t>
            </a:r>
            <a:r>
              <a:rPr lang="en-US" altLang="en-US" sz="2800" dirty="0" smtClean="0"/>
              <a:t>events.</a:t>
            </a:r>
            <a:endParaRPr lang="en-US" altLang="en-US" sz="2800" dirty="0"/>
          </a:p>
          <a:p>
            <a:r>
              <a:rPr lang="en-US" altLang="en-US" sz="2800" dirty="0" smtClean="0"/>
              <a:t>Intended to inform society about itself.</a:t>
            </a:r>
          </a:p>
          <a:p>
            <a:r>
              <a:rPr lang="en-US" altLang="en-US" sz="2800" dirty="0" smtClean="0"/>
              <a:t>Make events public that would otherwise remain private.</a:t>
            </a:r>
            <a:endParaRPr lang="en-US" altLang="en-US" sz="2800" dirty="0"/>
          </a:p>
        </p:txBody>
      </p:sp>
      <p:pic>
        <p:nvPicPr>
          <p:cNvPr id="4100" name="Picture 4" descr="http://consciouslifenews.com/wp-content/uploads/2013/07/Ben-Swann-on-investigative-journ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77" y="2133600"/>
            <a:ext cx="5555599" cy="43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Types of Articles for Project</a:t>
            </a:r>
            <a:endParaRPr lang="en-US" sz="54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Hard News</a:t>
            </a:r>
          </a:p>
          <a:p>
            <a:r>
              <a:rPr lang="en-US" sz="60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Feature</a:t>
            </a:r>
          </a:p>
          <a:p>
            <a:r>
              <a:rPr lang="en-US" sz="60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Opinion</a:t>
            </a:r>
            <a:endParaRPr lang="en-US" sz="60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80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Hard News</a:t>
            </a:r>
            <a:endParaRPr lang="en-US" sz="66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7366" y="2133600"/>
            <a:ext cx="5515710" cy="377762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  <a:cs typeface="Adobe Hebrew" panose="02040503050201020203" pitchFamily="18" charset="-79"/>
              </a:rPr>
              <a:t>Un-bias article that states facts.</a:t>
            </a:r>
          </a:p>
          <a:p>
            <a:r>
              <a:rPr lang="en-US" sz="2400" dirty="0" smtClean="0">
                <a:latin typeface="+mj-lt"/>
                <a:cs typeface="Adobe Hebrew" panose="02040503050201020203" pitchFamily="18" charset="-79"/>
              </a:rPr>
              <a:t>Explains why something happened and long term effects.</a:t>
            </a:r>
          </a:p>
          <a:p>
            <a:r>
              <a:rPr lang="en-US" sz="2400" dirty="0" smtClean="0">
                <a:latin typeface="+mj-lt"/>
                <a:cs typeface="Adobe Hebrew" panose="02040503050201020203" pitchFamily="18" charset="-79"/>
              </a:rPr>
              <a:t>Exposes the truth without telling the reader what to think.</a:t>
            </a:r>
          </a:p>
          <a:p>
            <a:r>
              <a:rPr lang="en-US" sz="2400" dirty="0" smtClean="0">
                <a:latin typeface="+mj-lt"/>
                <a:cs typeface="Adobe Hebrew" panose="02040503050201020203" pitchFamily="18" charset="-79"/>
              </a:rPr>
              <a:t>Part of investigative journalism</a:t>
            </a:r>
            <a:endParaRPr lang="en-US" sz="2400" dirty="0">
              <a:latin typeface="+mj-lt"/>
              <a:cs typeface="Adobe Hebrew" panose="02040503050201020203" pitchFamily="18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g.picturequotes.com/2/46/45401/i-fear-three-newspapers-more-than-a-hundred-thousand-bayonets-quot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47" y="1751545"/>
            <a:ext cx="4174278" cy="48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Feature article</a:t>
            </a:r>
            <a:endParaRPr lang="en-US" sz="60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952" y="2133600"/>
            <a:ext cx="5936124" cy="3777622"/>
          </a:xfrm>
        </p:spPr>
        <p:txBody>
          <a:bodyPr>
            <a:normAutofit/>
          </a:bodyPr>
          <a:lstStyle/>
          <a:p>
            <a:r>
              <a:rPr lang="en-US" b="1" dirty="0" smtClean="0"/>
              <a:t>longer </a:t>
            </a:r>
            <a:r>
              <a:rPr lang="en-US" b="1" dirty="0"/>
              <a:t>and more in depth</a:t>
            </a:r>
            <a:r>
              <a:rPr lang="en-US" dirty="0"/>
              <a:t> than regular news articles. They cover one subject from multiple angles and are written in a more creative, entertaining </a:t>
            </a:r>
            <a:r>
              <a:rPr lang="en-US" dirty="0" smtClean="0"/>
              <a:t>format.</a:t>
            </a:r>
          </a:p>
          <a:p>
            <a:r>
              <a:rPr lang="en-US" dirty="0" smtClean="0"/>
              <a:t>Focus on the human element not event(s)</a:t>
            </a:r>
          </a:p>
          <a:p>
            <a:r>
              <a:rPr lang="en-US" dirty="0" smtClean="0"/>
              <a:t>Requires longer and more in-depth interviews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EX: If </a:t>
            </a:r>
            <a:r>
              <a:rPr lang="en-US" dirty="0"/>
              <a:t>a hard news story recounts how 1,000 people are being laid off from a local factory, a feature story might focus on just one of those workers, portraying their grief at losing their job</a:t>
            </a:r>
          </a:p>
          <a:p>
            <a:endParaRPr lang="en-US" dirty="0"/>
          </a:p>
        </p:txBody>
      </p:sp>
      <p:pic>
        <p:nvPicPr>
          <p:cNvPr id="3074" name="Picture 2" descr="http://modernsocialist.files.wordpress.com/2014/01/unemployment-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23" y="4022411"/>
            <a:ext cx="3957488" cy="26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igaom.com/wp-content/uploads/sites/1/2010/09/1408711192_a83c4ae94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022">
            <a:off x="1914073" y="4759176"/>
            <a:ext cx="2884603" cy="149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1303</TotalTime>
  <Words>351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Hebrew</vt:lpstr>
      <vt:lpstr>Arial</vt:lpstr>
      <vt:lpstr>Calibri</vt:lpstr>
      <vt:lpstr>Century Gothic</vt:lpstr>
      <vt:lpstr>FrankRuehl</vt:lpstr>
      <vt:lpstr>Wingdings 3</vt:lpstr>
      <vt:lpstr>Wisp</vt:lpstr>
      <vt:lpstr>Intro to Journalism</vt:lpstr>
      <vt:lpstr>   1) Why is journalism important for our society?  2) In what ways can journalism negatively affect society? </vt:lpstr>
      <vt:lpstr>PowerPoint Presentation</vt:lpstr>
      <vt:lpstr>PowerPoint Presentation</vt:lpstr>
      <vt:lpstr>Video</vt:lpstr>
      <vt:lpstr>What is News</vt:lpstr>
      <vt:lpstr>Types of Articles for Project</vt:lpstr>
      <vt:lpstr>Hard News</vt:lpstr>
      <vt:lpstr>Feature article</vt:lpstr>
      <vt:lpstr>Opinion Article</vt:lpstr>
      <vt:lpstr>Syrian Refugees</vt:lpstr>
      <vt:lpstr>Know Your Audience</vt:lpstr>
      <vt:lpstr>Let’s Brainstorm!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Eynon</dc:creator>
  <cp:lastModifiedBy>Adam Eynon</cp:lastModifiedBy>
  <cp:revision>26</cp:revision>
  <dcterms:created xsi:type="dcterms:W3CDTF">2016-01-03T01:26:24Z</dcterms:created>
  <dcterms:modified xsi:type="dcterms:W3CDTF">2016-01-12T22:56:55Z</dcterms:modified>
</cp:coreProperties>
</file>